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81789-55E7-49A9-B327-358676A3CF69}" v="4" dt="2025-01-06T13:57:27.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Bugbee" userId="b7fc6ba9-74dd-4649-97b4-07e7d8fe3daa" providerId="ADAL" clId="{F2081789-55E7-49A9-B327-358676A3CF69}"/>
    <pc:docChg chg="modSld">
      <pc:chgData name="Greg Bugbee" userId="b7fc6ba9-74dd-4649-97b4-07e7d8fe3daa" providerId="ADAL" clId="{F2081789-55E7-49A9-B327-358676A3CF69}" dt="2025-01-06T16:03:06.267" v="9" actId="20577"/>
      <pc:docMkLst>
        <pc:docMk/>
      </pc:docMkLst>
      <pc:sldChg chg="modSp mod">
        <pc:chgData name="Greg Bugbee" userId="b7fc6ba9-74dd-4649-97b4-07e7d8fe3daa" providerId="ADAL" clId="{F2081789-55E7-49A9-B327-358676A3CF69}" dt="2025-01-06T13:57:27.651" v="7" actId="1076"/>
        <pc:sldMkLst>
          <pc:docMk/>
          <pc:sldMk cId="2152307556" sldId="256"/>
        </pc:sldMkLst>
        <pc:spChg chg="mod">
          <ac:chgData name="Greg Bugbee" userId="b7fc6ba9-74dd-4649-97b4-07e7d8fe3daa" providerId="ADAL" clId="{F2081789-55E7-49A9-B327-358676A3CF69}" dt="2025-01-06T13:57:19.081" v="5" actId="14100"/>
          <ac:spMkLst>
            <pc:docMk/>
            <pc:sldMk cId="2152307556" sldId="256"/>
            <ac:spMk id="3" creationId="{DDBEED22-997D-52A5-05F1-3E2CA1C29B76}"/>
          </ac:spMkLst>
        </pc:spChg>
        <pc:picChg chg="mod">
          <ac:chgData name="Greg Bugbee" userId="b7fc6ba9-74dd-4649-97b4-07e7d8fe3daa" providerId="ADAL" clId="{F2081789-55E7-49A9-B327-358676A3CF69}" dt="2025-01-06T13:57:27.651" v="7" actId="1076"/>
          <ac:picMkLst>
            <pc:docMk/>
            <pc:sldMk cId="2152307556" sldId="256"/>
            <ac:picMk id="1026" creationId="{32780F1D-16D9-3EEC-E557-8651AA4ADA2C}"/>
          </ac:picMkLst>
        </pc:picChg>
      </pc:sldChg>
      <pc:sldChg chg="modSp mod">
        <pc:chgData name="Greg Bugbee" userId="b7fc6ba9-74dd-4649-97b4-07e7d8fe3daa" providerId="ADAL" clId="{F2081789-55E7-49A9-B327-358676A3CF69}" dt="2025-01-06T16:03:06.267" v="9" actId="20577"/>
        <pc:sldMkLst>
          <pc:docMk/>
          <pc:sldMk cId="3445730368" sldId="267"/>
        </pc:sldMkLst>
        <pc:spChg chg="mod">
          <ac:chgData name="Greg Bugbee" userId="b7fc6ba9-74dd-4649-97b4-07e7d8fe3daa" providerId="ADAL" clId="{F2081789-55E7-49A9-B327-358676A3CF69}" dt="2025-01-06T16:03:06.267" v="9" actId="20577"/>
          <ac:spMkLst>
            <pc:docMk/>
            <pc:sldMk cId="3445730368" sldId="267"/>
            <ac:spMk id="5" creationId="{61384412-5688-DA93-A010-EB968AE549C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656DD-BEF7-4C34-9DD1-120947A3F248}"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5C7DEC59-F785-4FDF-8BF4-F4FB2965FC7F}">
      <dgm:prSet/>
      <dgm:spPr/>
      <dgm:t>
        <a:bodyPr/>
        <a:lstStyle/>
        <a:p>
          <a:r>
            <a:rPr lang="en-US" dirty="0"/>
            <a:t>MFA adds an extra layer of security by requiring </a:t>
          </a:r>
          <a:r>
            <a:rPr lang="en-US" b="1" dirty="0"/>
            <a:t>two factors</a:t>
          </a:r>
          <a:r>
            <a:rPr lang="en-US" dirty="0"/>
            <a:t> to verify your identity.</a:t>
          </a:r>
        </a:p>
      </dgm:t>
    </dgm:pt>
    <dgm:pt modelId="{7188AEF1-9BF2-4847-9404-9A7C2DB4BB1A}" type="parTrans" cxnId="{510981D6-37B3-4DCC-B7AC-E0FA52ED09FD}">
      <dgm:prSet/>
      <dgm:spPr/>
      <dgm:t>
        <a:bodyPr/>
        <a:lstStyle/>
        <a:p>
          <a:endParaRPr lang="en-US"/>
        </a:p>
      </dgm:t>
    </dgm:pt>
    <dgm:pt modelId="{39CA107D-6C96-42B2-A964-53D559814A41}" type="sibTrans" cxnId="{510981D6-37B3-4DCC-B7AC-E0FA52ED09FD}">
      <dgm:prSet phldrT="1" phldr="0"/>
      <dgm:spPr/>
      <dgm:t>
        <a:bodyPr/>
        <a:lstStyle/>
        <a:p>
          <a:r>
            <a:rPr lang="en-US"/>
            <a:t>1</a:t>
          </a:r>
        </a:p>
      </dgm:t>
    </dgm:pt>
    <dgm:pt modelId="{B28126BF-16D7-4554-AD31-19B030D7FF3D}">
      <dgm:prSet/>
      <dgm:spPr/>
      <dgm:t>
        <a:bodyPr/>
        <a:lstStyle/>
        <a:p>
          <a:r>
            <a:rPr lang="en-US" b="1"/>
            <a:t>Something you know</a:t>
          </a:r>
          <a:r>
            <a:rPr lang="en-US"/>
            <a:t> – Your username and password</a:t>
          </a:r>
        </a:p>
      </dgm:t>
    </dgm:pt>
    <dgm:pt modelId="{3F9AAB0F-DFC7-4D0A-8BFC-E2C6E8D47365}" type="parTrans" cxnId="{A2447F83-A102-4704-90C2-244AFB781AA4}">
      <dgm:prSet/>
      <dgm:spPr/>
      <dgm:t>
        <a:bodyPr/>
        <a:lstStyle/>
        <a:p>
          <a:endParaRPr lang="en-US"/>
        </a:p>
      </dgm:t>
    </dgm:pt>
    <dgm:pt modelId="{3E14829E-DCA8-40D7-8D66-D8A49CE77124}" type="sibTrans" cxnId="{A2447F83-A102-4704-90C2-244AFB781AA4}">
      <dgm:prSet phldrT="2" phldr="0"/>
      <dgm:spPr/>
      <dgm:t>
        <a:bodyPr/>
        <a:lstStyle/>
        <a:p>
          <a:r>
            <a:rPr lang="en-US"/>
            <a:t>2</a:t>
          </a:r>
        </a:p>
      </dgm:t>
    </dgm:pt>
    <dgm:pt modelId="{2B1E509B-7288-432D-BA2F-F02B53C2FBAE}">
      <dgm:prSet/>
      <dgm:spPr/>
      <dgm:t>
        <a:bodyPr/>
        <a:lstStyle/>
        <a:p>
          <a:r>
            <a:rPr lang="en-US" b="1" dirty="0"/>
            <a:t>Something you have</a:t>
          </a:r>
          <a:r>
            <a:rPr lang="en-US" dirty="0"/>
            <a:t> – Your mobile phone (for a one-time text message (SMS) code)</a:t>
          </a:r>
        </a:p>
      </dgm:t>
    </dgm:pt>
    <dgm:pt modelId="{CD45F960-A089-41CD-A382-46083231CF39}" type="parTrans" cxnId="{4DDAE20E-6ADD-410B-A439-48A845665CE9}">
      <dgm:prSet/>
      <dgm:spPr/>
      <dgm:t>
        <a:bodyPr/>
        <a:lstStyle/>
        <a:p>
          <a:endParaRPr lang="en-US"/>
        </a:p>
      </dgm:t>
    </dgm:pt>
    <dgm:pt modelId="{A4F5AD98-F8F8-4756-B67A-A2792224B2B4}" type="sibTrans" cxnId="{4DDAE20E-6ADD-410B-A439-48A845665CE9}">
      <dgm:prSet phldrT="3" phldr="0"/>
      <dgm:spPr/>
      <dgm:t>
        <a:bodyPr/>
        <a:lstStyle/>
        <a:p>
          <a:r>
            <a:rPr lang="en-US"/>
            <a:t>3</a:t>
          </a:r>
        </a:p>
      </dgm:t>
    </dgm:pt>
    <dgm:pt modelId="{60AACA4E-CBAC-4BB4-BF5E-7D8D22B759FA}" type="pres">
      <dgm:prSet presAssocID="{EDF656DD-BEF7-4C34-9DD1-120947A3F248}" presName="Name0" presStyleCnt="0">
        <dgm:presLayoutVars>
          <dgm:animLvl val="lvl"/>
          <dgm:resizeHandles val="exact"/>
        </dgm:presLayoutVars>
      </dgm:prSet>
      <dgm:spPr/>
    </dgm:pt>
    <dgm:pt modelId="{622B7583-DBE5-4D51-A557-15C9032D9C2B}" type="pres">
      <dgm:prSet presAssocID="{5C7DEC59-F785-4FDF-8BF4-F4FB2965FC7F}" presName="compositeNode" presStyleCnt="0">
        <dgm:presLayoutVars>
          <dgm:bulletEnabled val="1"/>
        </dgm:presLayoutVars>
      </dgm:prSet>
      <dgm:spPr/>
    </dgm:pt>
    <dgm:pt modelId="{F6B2FE07-7E32-4687-A67C-4EA226919976}" type="pres">
      <dgm:prSet presAssocID="{5C7DEC59-F785-4FDF-8BF4-F4FB2965FC7F}" presName="bgRect" presStyleLbl="bgAccFollowNode1" presStyleIdx="0" presStyleCnt="3"/>
      <dgm:spPr/>
    </dgm:pt>
    <dgm:pt modelId="{451533DD-E6D3-411B-97E4-95352753C3F8}" type="pres">
      <dgm:prSet presAssocID="{39CA107D-6C96-42B2-A964-53D559814A41}" presName="sibTransNodeCircle" presStyleLbl="alignNode1" presStyleIdx="0" presStyleCnt="6">
        <dgm:presLayoutVars>
          <dgm:chMax val="0"/>
          <dgm:bulletEnabled/>
        </dgm:presLayoutVars>
      </dgm:prSet>
      <dgm:spPr/>
    </dgm:pt>
    <dgm:pt modelId="{0D730C7A-68C1-4382-8DFF-E855CA492102}" type="pres">
      <dgm:prSet presAssocID="{5C7DEC59-F785-4FDF-8BF4-F4FB2965FC7F}" presName="bottomLine" presStyleLbl="alignNode1" presStyleIdx="1" presStyleCnt="6">
        <dgm:presLayoutVars/>
      </dgm:prSet>
      <dgm:spPr/>
    </dgm:pt>
    <dgm:pt modelId="{F96726FC-011C-46D0-8243-ED353A6F3FC7}" type="pres">
      <dgm:prSet presAssocID="{5C7DEC59-F785-4FDF-8BF4-F4FB2965FC7F}" presName="nodeText" presStyleLbl="bgAccFollowNode1" presStyleIdx="0" presStyleCnt="3">
        <dgm:presLayoutVars>
          <dgm:bulletEnabled val="1"/>
        </dgm:presLayoutVars>
      </dgm:prSet>
      <dgm:spPr/>
    </dgm:pt>
    <dgm:pt modelId="{4179CCC6-9D01-4813-850A-9A98521B86D8}" type="pres">
      <dgm:prSet presAssocID="{39CA107D-6C96-42B2-A964-53D559814A41}" presName="sibTrans" presStyleCnt="0"/>
      <dgm:spPr/>
    </dgm:pt>
    <dgm:pt modelId="{06B1EF09-8BBC-4C63-BEB6-D906909A9C5B}" type="pres">
      <dgm:prSet presAssocID="{B28126BF-16D7-4554-AD31-19B030D7FF3D}" presName="compositeNode" presStyleCnt="0">
        <dgm:presLayoutVars>
          <dgm:bulletEnabled val="1"/>
        </dgm:presLayoutVars>
      </dgm:prSet>
      <dgm:spPr/>
    </dgm:pt>
    <dgm:pt modelId="{A0D2CB16-418E-4319-9CFE-AA56437B9596}" type="pres">
      <dgm:prSet presAssocID="{B28126BF-16D7-4554-AD31-19B030D7FF3D}" presName="bgRect" presStyleLbl="bgAccFollowNode1" presStyleIdx="1" presStyleCnt="3"/>
      <dgm:spPr/>
    </dgm:pt>
    <dgm:pt modelId="{3DD77B7F-C911-4B95-8CE4-F6E829A57B67}" type="pres">
      <dgm:prSet presAssocID="{3E14829E-DCA8-40D7-8D66-D8A49CE77124}" presName="sibTransNodeCircle" presStyleLbl="alignNode1" presStyleIdx="2" presStyleCnt="6">
        <dgm:presLayoutVars>
          <dgm:chMax val="0"/>
          <dgm:bulletEnabled/>
        </dgm:presLayoutVars>
      </dgm:prSet>
      <dgm:spPr/>
    </dgm:pt>
    <dgm:pt modelId="{9B750A50-9BFC-43B3-8874-47CE1553D82B}" type="pres">
      <dgm:prSet presAssocID="{B28126BF-16D7-4554-AD31-19B030D7FF3D}" presName="bottomLine" presStyleLbl="alignNode1" presStyleIdx="3" presStyleCnt="6">
        <dgm:presLayoutVars/>
      </dgm:prSet>
      <dgm:spPr/>
    </dgm:pt>
    <dgm:pt modelId="{6F179305-6DEE-4236-8E14-DE201F606F99}" type="pres">
      <dgm:prSet presAssocID="{B28126BF-16D7-4554-AD31-19B030D7FF3D}" presName="nodeText" presStyleLbl="bgAccFollowNode1" presStyleIdx="1" presStyleCnt="3">
        <dgm:presLayoutVars>
          <dgm:bulletEnabled val="1"/>
        </dgm:presLayoutVars>
      </dgm:prSet>
      <dgm:spPr/>
    </dgm:pt>
    <dgm:pt modelId="{68564428-3F68-4C61-847D-775DE3DC1C3D}" type="pres">
      <dgm:prSet presAssocID="{3E14829E-DCA8-40D7-8D66-D8A49CE77124}" presName="sibTrans" presStyleCnt="0"/>
      <dgm:spPr/>
    </dgm:pt>
    <dgm:pt modelId="{6764DF89-2D64-480E-A6C4-102D36606D40}" type="pres">
      <dgm:prSet presAssocID="{2B1E509B-7288-432D-BA2F-F02B53C2FBAE}" presName="compositeNode" presStyleCnt="0">
        <dgm:presLayoutVars>
          <dgm:bulletEnabled val="1"/>
        </dgm:presLayoutVars>
      </dgm:prSet>
      <dgm:spPr/>
    </dgm:pt>
    <dgm:pt modelId="{39651280-B0E0-478F-BE3B-5E01244C70E6}" type="pres">
      <dgm:prSet presAssocID="{2B1E509B-7288-432D-BA2F-F02B53C2FBAE}" presName="bgRect" presStyleLbl="bgAccFollowNode1" presStyleIdx="2" presStyleCnt="3"/>
      <dgm:spPr/>
    </dgm:pt>
    <dgm:pt modelId="{ABDE4281-6A7F-4863-98B6-5B7BE8BBD643}" type="pres">
      <dgm:prSet presAssocID="{A4F5AD98-F8F8-4756-B67A-A2792224B2B4}" presName="sibTransNodeCircle" presStyleLbl="alignNode1" presStyleIdx="4" presStyleCnt="6">
        <dgm:presLayoutVars>
          <dgm:chMax val="0"/>
          <dgm:bulletEnabled/>
        </dgm:presLayoutVars>
      </dgm:prSet>
      <dgm:spPr/>
    </dgm:pt>
    <dgm:pt modelId="{12A654B2-C3C5-4A72-87C3-F061BDF0E1EE}" type="pres">
      <dgm:prSet presAssocID="{2B1E509B-7288-432D-BA2F-F02B53C2FBAE}" presName="bottomLine" presStyleLbl="alignNode1" presStyleIdx="5" presStyleCnt="6">
        <dgm:presLayoutVars/>
      </dgm:prSet>
      <dgm:spPr/>
    </dgm:pt>
    <dgm:pt modelId="{85F30E94-4594-41A4-834A-D5337BC85047}" type="pres">
      <dgm:prSet presAssocID="{2B1E509B-7288-432D-BA2F-F02B53C2FBAE}" presName="nodeText" presStyleLbl="bgAccFollowNode1" presStyleIdx="2" presStyleCnt="3">
        <dgm:presLayoutVars>
          <dgm:bulletEnabled val="1"/>
        </dgm:presLayoutVars>
      </dgm:prSet>
      <dgm:spPr/>
    </dgm:pt>
  </dgm:ptLst>
  <dgm:cxnLst>
    <dgm:cxn modelId="{4DDAE20E-6ADD-410B-A439-48A845665CE9}" srcId="{EDF656DD-BEF7-4C34-9DD1-120947A3F248}" destId="{2B1E509B-7288-432D-BA2F-F02B53C2FBAE}" srcOrd="2" destOrd="0" parTransId="{CD45F960-A089-41CD-A382-46083231CF39}" sibTransId="{A4F5AD98-F8F8-4756-B67A-A2792224B2B4}"/>
    <dgm:cxn modelId="{39C4652F-73D4-496A-ABE1-B783E1D65805}" type="presOf" srcId="{2B1E509B-7288-432D-BA2F-F02B53C2FBAE}" destId="{85F30E94-4594-41A4-834A-D5337BC85047}" srcOrd="1" destOrd="0" presId="urn:microsoft.com/office/officeart/2016/7/layout/BasicLinearProcessNumbered"/>
    <dgm:cxn modelId="{5D326C30-4C93-406D-859B-28382C69429F}" type="presOf" srcId="{3E14829E-DCA8-40D7-8D66-D8A49CE77124}" destId="{3DD77B7F-C911-4B95-8CE4-F6E829A57B67}" srcOrd="0" destOrd="0" presId="urn:microsoft.com/office/officeart/2016/7/layout/BasicLinearProcessNumbered"/>
    <dgm:cxn modelId="{0BDA7D60-AA72-454B-89C2-EE0055B7E7E4}" type="presOf" srcId="{5C7DEC59-F785-4FDF-8BF4-F4FB2965FC7F}" destId="{F6B2FE07-7E32-4687-A67C-4EA226919976}" srcOrd="0" destOrd="0" presId="urn:microsoft.com/office/officeart/2016/7/layout/BasicLinearProcessNumbered"/>
    <dgm:cxn modelId="{8E4BAF53-F387-4E9D-B434-424FB034CD25}" type="presOf" srcId="{EDF656DD-BEF7-4C34-9DD1-120947A3F248}" destId="{60AACA4E-CBAC-4BB4-BF5E-7D8D22B759FA}" srcOrd="0" destOrd="0" presId="urn:microsoft.com/office/officeart/2016/7/layout/BasicLinearProcessNumbered"/>
    <dgm:cxn modelId="{A2447F83-A102-4704-90C2-244AFB781AA4}" srcId="{EDF656DD-BEF7-4C34-9DD1-120947A3F248}" destId="{B28126BF-16D7-4554-AD31-19B030D7FF3D}" srcOrd="1" destOrd="0" parTransId="{3F9AAB0F-DFC7-4D0A-8BFC-E2C6E8D47365}" sibTransId="{3E14829E-DCA8-40D7-8D66-D8A49CE77124}"/>
    <dgm:cxn modelId="{3B60DF8F-CFC2-4B87-80E1-38074AA312CA}" type="presOf" srcId="{2B1E509B-7288-432D-BA2F-F02B53C2FBAE}" destId="{39651280-B0E0-478F-BE3B-5E01244C70E6}" srcOrd="0" destOrd="0" presId="urn:microsoft.com/office/officeart/2016/7/layout/BasicLinearProcessNumbered"/>
    <dgm:cxn modelId="{A7B8C59B-811E-4B0D-A730-93FBDCA9E585}" type="presOf" srcId="{B28126BF-16D7-4554-AD31-19B030D7FF3D}" destId="{6F179305-6DEE-4236-8E14-DE201F606F99}" srcOrd="1" destOrd="0" presId="urn:microsoft.com/office/officeart/2016/7/layout/BasicLinearProcessNumbered"/>
    <dgm:cxn modelId="{082EFEB5-CF3B-463E-8065-293EE2CAE0B9}" type="presOf" srcId="{39CA107D-6C96-42B2-A964-53D559814A41}" destId="{451533DD-E6D3-411B-97E4-95352753C3F8}" srcOrd="0" destOrd="0" presId="urn:microsoft.com/office/officeart/2016/7/layout/BasicLinearProcessNumbered"/>
    <dgm:cxn modelId="{161971B7-CE97-4280-A650-2A520AF24870}" type="presOf" srcId="{A4F5AD98-F8F8-4756-B67A-A2792224B2B4}" destId="{ABDE4281-6A7F-4863-98B6-5B7BE8BBD643}" srcOrd="0" destOrd="0" presId="urn:microsoft.com/office/officeart/2016/7/layout/BasicLinearProcessNumbered"/>
    <dgm:cxn modelId="{32FF26C3-373D-4ACA-AA03-92A406E75B60}" type="presOf" srcId="{B28126BF-16D7-4554-AD31-19B030D7FF3D}" destId="{A0D2CB16-418E-4319-9CFE-AA56437B9596}" srcOrd="0" destOrd="0" presId="urn:microsoft.com/office/officeart/2016/7/layout/BasicLinearProcessNumbered"/>
    <dgm:cxn modelId="{6CFBF7C7-E4D4-4696-B9CA-820E1A91B695}" type="presOf" srcId="{5C7DEC59-F785-4FDF-8BF4-F4FB2965FC7F}" destId="{F96726FC-011C-46D0-8243-ED353A6F3FC7}" srcOrd="1" destOrd="0" presId="urn:microsoft.com/office/officeart/2016/7/layout/BasicLinearProcessNumbered"/>
    <dgm:cxn modelId="{510981D6-37B3-4DCC-B7AC-E0FA52ED09FD}" srcId="{EDF656DD-BEF7-4C34-9DD1-120947A3F248}" destId="{5C7DEC59-F785-4FDF-8BF4-F4FB2965FC7F}" srcOrd="0" destOrd="0" parTransId="{7188AEF1-9BF2-4847-9404-9A7C2DB4BB1A}" sibTransId="{39CA107D-6C96-42B2-A964-53D559814A41}"/>
    <dgm:cxn modelId="{8CDF3B3A-F99C-40B7-9735-116235206D1D}" type="presParOf" srcId="{60AACA4E-CBAC-4BB4-BF5E-7D8D22B759FA}" destId="{622B7583-DBE5-4D51-A557-15C9032D9C2B}" srcOrd="0" destOrd="0" presId="urn:microsoft.com/office/officeart/2016/7/layout/BasicLinearProcessNumbered"/>
    <dgm:cxn modelId="{7778E980-05B2-43BA-9D12-A7CB27618B68}" type="presParOf" srcId="{622B7583-DBE5-4D51-A557-15C9032D9C2B}" destId="{F6B2FE07-7E32-4687-A67C-4EA226919976}" srcOrd="0" destOrd="0" presId="urn:microsoft.com/office/officeart/2016/7/layout/BasicLinearProcessNumbered"/>
    <dgm:cxn modelId="{722AE39A-9C15-4E79-A623-2214C06248F5}" type="presParOf" srcId="{622B7583-DBE5-4D51-A557-15C9032D9C2B}" destId="{451533DD-E6D3-411B-97E4-95352753C3F8}" srcOrd="1" destOrd="0" presId="urn:microsoft.com/office/officeart/2016/7/layout/BasicLinearProcessNumbered"/>
    <dgm:cxn modelId="{22B534A3-D7E8-46A3-AA1F-DF47074795E1}" type="presParOf" srcId="{622B7583-DBE5-4D51-A557-15C9032D9C2B}" destId="{0D730C7A-68C1-4382-8DFF-E855CA492102}" srcOrd="2" destOrd="0" presId="urn:microsoft.com/office/officeart/2016/7/layout/BasicLinearProcessNumbered"/>
    <dgm:cxn modelId="{FD02DE14-04AE-49BD-9B2D-95864A6597DB}" type="presParOf" srcId="{622B7583-DBE5-4D51-A557-15C9032D9C2B}" destId="{F96726FC-011C-46D0-8243-ED353A6F3FC7}" srcOrd="3" destOrd="0" presId="urn:microsoft.com/office/officeart/2016/7/layout/BasicLinearProcessNumbered"/>
    <dgm:cxn modelId="{DC70A7D8-F7C9-44C2-8B78-EAFF4BCA56FF}" type="presParOf" srcId="{60AACA4E-CBAC-4BB4-BF5E-7D8D22B759FA}" destId="{4179CCC6-9D01-4813-850A-9A98521B86D8}" srcOrd="1" destOrd="0" presId="urn:microsoft.com/office/officeart/2016/7/layout/BasicLinearProcessNumbered"/>
    <dgm:cxn modelId="{1E33982D-F434-4E1B-AA69-23FDBD184C1F}" type="presParOf" srcId="{60AACA4E-CBAC-4BB4-BF5E-7D8D22B759FA}" destId="{06B1EF09-8BBC-4C63-BEB6-D906909A9C5B}" srcOrd="2" destOrd="0" presId="urn:microsoft.com/office/officeart/2016/7/layout/BasicLinearProcessNumbered"/>
    <dgm:cxn modelId="{690F9A61-1960-45E1-82B7-6057710414A6}" type="presParOf" srcId="{06B1EF09-8BBC-4C63-BEB6-D906909A9C5B}" destId="{A0D2CB16-418E-4319-9CFE-AA56437B9596}" srcOrd="0" destOrd="0" presId="urn:microsoft.com/office/officeart/2016/7/layout/BasicLinearProcessNumbered"/>
    <dgm:cxn modelId="{F399D515-6627-4F30-8BBB-5CD92A9D3040}" type="presParOf" srcId="{06B1EF09-8BBC-4C63-BEB6-D906909A9C5B}" destId="{3DD77B7F-C911-4B95-8CE4-F6E829A57B67}" srcOrd="1" destOrd="0" presId="urn:microsoft.com/office/officeart/2016/7/layout/BasicLinearProcessNumbered"/>
    <dgm:cxn modelId="{779534BC-08FA-4361-A2B0-EBAB203304B9}" type="presParOf" srcId="{06B1EF09-8BBC-4C63-BEB6-D906909A9C5B}" destId="{9B750A50-9BFC-43B3-8874-47CE1553D82B}" srcOrd="2" destOrd="0" presId="urn:microsoft.com/office/officeart/2016/7/layout/BasicLinearProcessNumbered"/>
    <dgm:cxn modelId="{E70BF9E2-DC4D-478C-8858-679C3D7480BF}" type="presParOf" srcId="{06B1EF09-8BBC-4C63-BEB6-D906909A9C5B}" destId="{6F179305-6DEE-4236-8E14-DE201F606F99}" srcOrd="3" destOrd="0" presId="urn:microsoft.com/office/officeart/2016/7/layout/BasicLinearProcessNumbered"/>
    <dgm:cxn modelId="{2707E89A-7366-4BFC-96E1-DE6F5F6DF1C5}" type="presParOf" srcId="{60AACA4E-CBAC-4BB4-BF5E-7D8D22B759FA}" destId="{68564428-3F68-4C61-847D-775DE3DC1C3D}" srcOrd="3" destOrd="0" presId="urn:microsoft.com/office/officeart/2016/7/layout/BasicLinearProcessNumbered"/>
    <dgm:cxn modelId="{64C12C59-3169-47AA-B0F8-88116ACA6225}" type="presParOf" srcId="{60AACA4E-CBAC-4BB4-BF5E-7D8D22B759FA}" destId="{6764DF89-2D64-480E-A6C4-102D36606D40}" srcOrd="4" destOrd="0" presId="urn:microsoft.com/office/officeart/2016/7/layout/BasicLinearProcessNumbered"/>
    <dgm:cxn modelId="{1CD098FF-2937-47B9-AB9D-A330798D05B4}" type="presParOf" srcId="{6764DF89-2D64-480E-A6C4-102D36606D40}" destId="{39651280-B0E0-478F-BE3B-5E01244C70E6}" srcOrd="0" destOrd="0" presId="urn:microsoft.com/office/officeart/2016/7/layout/BasicLinearProcessNumbered"/>
    <dgm:cxn modelId="{6127AEAD-1F86-4CF4-89D0-B066675369A2}" type="presParOf" srcId="{6764DF89-2D64-480E-A6C4-102D36606D40}" destId="{ABDE4281-6A7F-4863-98B6-5B7BE8BBD643}" srcOrd="1" destOrd="0" presId="urn:microsoft.com/office/officeart/2016/7/layout/BasicLinearProcessNumbered"/>
    <dgm:cxn modelId="{6968E3B9-2148-4C53-8F3B-540E013C0888}" type="presParOf" srcId="{6764DF89-2D64-480E-A6C4-102D36606D40}" destId="{12A654B2-C3C5-4A72-87C3-F061BDF0E1EE}" srcOrd="2" destOrd="0" presId="urn:microsoft.com/office/officeart/2016/7/layout/BasicLinearProcessNumbered"/>
    <dgm:cxn modelId="{3F6BBD52-CF63-43F0-9ACE-D346DEDF000C}" type="presParOf" srcId="{6764DF89-2D64-480E-A6C4-102D36606D40}" destId="{85F30E94-4594-41A4-834A-D5337BC8504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711B6-AE05-4EEC-B527-B1CA2B332F2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1D28596-F790-47F2-8979-F2D9DC2718E1}">
      <dgm:prSet/>
      <dgm:spPr/>
      <dgm:t>
        <a:bodyPr/>
        <a:lstStyle/>
        <a:p>
          <a:pPr>
            <a:lnSpc>
              <a:spcPct val="100000"/>
            </a:lnSpc>
            <a:defRPr b="1"/>
          </a:pPr>
          <a:r>
            <a:rPr lang="en-US"/>
            <a:t>During the month of February, all users of SAMIS will be required to:</a:t>
          </a:r>
        </a:p>
      </dgm:t>
    </dgm:pt>
    <dgm:pt modelId="{3B0151DD-B273-4F12-89A6-4A831AAA440C}" type="parTrans" cxnId="{2E0C40AC-C687-4A3E-BA17-BDDB70772368}">
      <dgm:prSet/>
      <dgm:spPr/>
      <dgm:t>
        <a:bodyPr/>
        <a:lstStyle/>
        <a:p>
          <a:endParaRPr lang="en-US"/>
        </a:p>
      </dgm:t>
    </dgm:pt>
    <dgm:pt modelId="{7191C81F-FAE9-43DE-BE01-B5E16F8C82A5}" type="sibTrans" cxnId="{2E0C40AC-C687-4A3E-BA17-BDDB70772368}">
      <dgm:prSet/>
      <dgm:spPr/>
      <dgm:t>
        <a:bodyPr/>
        <a:lstStyle/>
        <a:p>
          <a:endParaRPr lang="en-US"/>
        </a:p>
      </dgm:t>
    </dgm:pt>
    <dgm:pt modelId="{77D605CE-4875-4164-BC0D-E4B5DAA5248C}">
      <dgm:prSet custT="1"/>
      <dgm:spPr/>
      <dgm:t>
        <a:bodyPr/>
        <a:lstStyle/>
        <a:p>
          <a:pPr>
            <a:lnSpc>
              <a:spcPct val="100000"/>
            </a:lnSpc>
          </a:pPr>
          <a:r>
            <a:rPr lang="en-US" sz="2000" b="1" dirty="0"/>
            <a:t>Register a mobile phone number</a:t>
          </a:r>
          <a:r>
            <a:rPr lang="en-US" sz="2000" dirty="0"/>
            <a:t> within SAMIS.</a:t>
          </a:r>
        </a:p>
      </dgm:t>
    </dgm:pt>
    <dgm:pt modelId="{040159B4-DE76-4530-8E5A-92A25071D1FB}" type="parTrans" cxnId="{5E1EE2AC-235A-4776-845B-EDD825AC0E84}">
      <dgm:prSet/>
      <dgm:spPr/>
      <dgm:t>
        <a:bodyPr/>
        <a:lstStyle/>
        <a:p>
          <a:endParaRPr lang="en-US"/>
        </a:p>
      </dgm:t>
    </dgm:pt>
    <dgm:pt modelId="{209031A6-CC17-4C54-A595-A99415A6EC4D}" type="sibTrans" cxnId="{5E1EE2AC-235A-4776-845B-EDD825AC0E84}">
      <dgm:prSet/>
      <dgm:spPr/>
      <dgm:t>
        <a:bodyPr/>
        <a:lstStyle/>
        <a:p>
          <a:endParaRPr lang="en-US"/>
        </a:p>
      </dgm:t>
    </dgm:pt>
    <dgm:pt modelId="{8021A1A0-4049-48DF-ACE5-55EAF1CDEB8A}">
      <dgm:prSet/>
      <dgm:spPr/>
      <dgm:t>
        <a:bodyPr/>
        <a:lstStyle/>
        <a:p>
          <a:pPr>
            <a:lnSpc>
              <a:spcPct val="100000"/>
            </a:lnSpc>
            <a:defRPr b="1"/>
          </a:pPr>
          <a:r>
            <a:rPr lang="en-US"/>
            <a:t>After March 1</a:t>
          </a:r>
          <a:r>
            <a:rPr lang="en-US" baseline="30000"/>
            <a:t>st</a:t>
          </a:r>
          <a:r>
            <a:rPr lang="en-US"/>
            <a:t>, all users of SAMIS will:</a:t>
          </a:r>
        </a:p>
      </dgm:t>
    </dgm:pt>
    <dgm:pt modelId="{D45E6E07-BBFE-4F5A-8E90-E793B582B5F5}" type="parTrans" cxnId="{B5982F01-9C22-4D06-B72E-91A77CE086FB}">
      <dgm:prSet/>
      <dgm:spPr/>
      <dgm:t>
        <a:bodyPr/>
        <a:lstStyle/>
        <a:p>
          <a:endParaRPr lang="en-US"/>
        </a:p>
      </dgm:t>
    </dgm:pt>
    <dgm:pt modelId="{FD25634C-4DB1-411F-896D-2236B8F06816}" type="sibTrans" cxnId="{B5982F01-9C22-4D06-B72E-91A77CE086FB}">
      <dgm:prSet/>
      <dgm:spPr/>
      <dgm:t>
        <a:bodyPr/>
        <a:lstStyle/>
        <a:p>
          <a:endParaRPr lang="en-US"/>
        </a:p>
      </dgm:t>
    </dgm:pt>
    <dgm:pt modelId="{A386E99B-0164-4AFD-A753-6D8CF7AE48C7}">
      <dgm:prSet custT="1"/>
      <dgm:spPr/>
      <dgm:t>
        <a:bodyPr/>
        <a:lstStyle/>
        <a:p>
          <a:pPr>
            <a:lnSpc>
              <a:spcPct val="100000"/>
            </a:lnSpc>
          </a:pPr>
          <a:r>
            <a:rPr lang="en-US" sz="2000" b="1" dirty="0"/>
            <a:t>Use a mobile phone</a:t>
          </a:r>
          <a:r>
            <a:rPr lang="en-US" sz="2000" dirty="0"/>
            <a:t> to receive a text message with a one-time code when logging in.</a:t>
          </a:r>
        </a:p>
      </dgm:t>
    </dgm:pt>
    <dgm:pt modelId="{969727D0-F6AD-419D-AFF0-1ED8CACF55EA}" type="parTrans" cxnId="{A3B4411B-5C06-4B12-A214-8CBD301B9EDC}">
      <dgm:prSet/>
      <dgm:spPr/>
      <dgm:t>
        <a:bodyPr/>
        <a:lstStyle/>
        <a:p>
          <a:endParaRPr lang="en-US"/>
        </a:p>
      </dgm:t>
    </dgm:pt>
    <dgm:pt modelId="{6577BE95-63A4-45A0-9B16-5CADD49B906A}" type="sibTrans" cxnId="{A3B4411B-5C06-4B12-A214-8CBD301B9EDC}">
      <dgm:prSet/>
      <dgm:spPr/>
      <dgm:t>
        <a:bodyPr/>
        <a:lstStyle/>
        <a:p>
          <a:endParaRPr lang="en-US"/>
        </a:p>
      </dgm:t>
    </dgm:pt>
    <dgm:pt modelId="{4AEDA1F1-A7D8-4439-AC34-5B159667EEF6}" type="pres">
      <dgm:prSet presAssocID="{915711B6-AE05-4EEC-B527-B1CA2B332F26}" presName="root" presStyleCnt="0">
        <dgm:presLayoutVars>
          <dgm:dir/>
          <dgm:resizeHandles val="exact"/>
        </dgm:presLayoutVars>
      </dgm:prSet>
      <dgm:spPr/>
    </dgm:pt>
    <dgm:pt modelId="{D665783F-4144-4231-A6BC-94473D4B78BC}" type="pres">
      <dgm:prSet presAssocID="{61D28596-F790-47F2-8979-F2D9DC2718E1}" presName="compNode" presStyleCnt="0"/>
      <dgm:spPr/>
    </dgm:pt>
    <dgm:pt modelId="{4D1F0F25-C614-493E-AA40-74FABE784898}" type="pres">
      <dgm:prSet presAssocID="{61D28596-F790-47F2-8979-F2D9DC2718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9246D684-B4B6-4380-AC68-B3F09037EC3C}" type="pres">
      <dgm:prSet presAssocID="{61D28596-F790-47F2-8979-F2D9DC2718E1}" presName="iconSpace" presStyleCnt="0"/>
      <dgm:spPr/>
    </dgm:pt>
    <dgm:pt modelId="{8B813E92-B672-4FAB-B28D-8AA638A03708}" type="pres">
      <dgm:prSet presAssocID="{61D28596-F790-47F2-8979-F2D9DC2718E1}" presName="parTx" presStyleLbl="revTx" presStyleIdx="0" presStyleCnt="4">
        <dgm:presLayoutVars>
          <dgm:chMax val="0"/>
          <dgm:chPref val="0"/>
        </dgm:presLayoutVars>
      </dgm:prSet>
      <dgm:spPr/>
    </dgm:pt>
    <dgm:pt modelId="{ECDB17AD-77DF-4690-A929-75BC127888F4}" type="pres">
      <dgm:prSet presAssocID="{61D28596-F790-47F2-8979-F2D9DC2718E1}" presName="txSpace" presStyleCnt="0"/>
      <dgm:spPr/>
    </dgm:pt>
    <dgm:pt modelId="{53FCCA0B-F260-43C6-9237-DE3901FA66A9}" type="pres">
      <dgm:prSet presAssocID="{61D28596-F790-47F2-8979-F2D9DC2718E1}" presName="desTx" presStyleLbl="revTx" presStyleIdx="1" presStyleCnt="4">
        <dgm:presLayoutVars/>
      </dgm:prSet>
      <dgm:spPr/>
    </dgm:pt>
    <dgm:pt modelId="{4B7F88DB-51E2-457E-99DF-7D3F6FC9825C}" type="pres">
      <dgm:prSet presAssocID="{7191C81F-FAE9-43DE-BE01-B5E16F8C82A5}" presName="sibTrans" presStyleCnt="0"/>
      <dgm:spPr/>
    </dgm:pt>
    <dgm:pt modelId="{3760DC39-D275-4FE5-A8B7-5F18D1141ED4}" type="pres">
      <dgm:prSet presAssocID="{8021A1A0-4049-48DF-ACE5-55EAF1CDEB8A}" presName="compNode" presStyleCnt="0"/>
      <dgm:spPr/>
    </dgm:pt>
    <dgm:pt modelId="{F22F4CA6-3789-4548-AAFC-DFCA8A8C5CF7}" type="pres">
      <dgm:prSet presAssocID="{8021A1A0-4049-48DF-ACE5-55EAF1CDEB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08CD4FD8-6552-4A01-A8DF-5D75CB46F67A}" type="pres">
      <dgm:prSet presAssocID="{8021A1A0-4049-48DF-ACE5-55EAF1CDEB8A}" presName="iconSpace" presStyleCnt="0"/>
      <dgm:spPr/>
    </dgm:pt>
    <dgm:pt modelId="{92D4758C-ECDA-4EBA-84F7-14B3F428FD6C}" type="pres">
      <dgm:prSet presAssocID="{8021A1A0-4049-48DF-ACE5-55EAF1CDEB8A}" presName="parTx" presStyleLbl="revTx" presStyleIdx="2" presStyleCnt="4">
        <dgm:presLayoutVars>
          <dgm:chMax val="0"/>
          <dgm:chPref val="0"/>
        </dgm:presLayoutVars>
      </dgm:prSet>
      <dgm:spPr/>
    </dgm:pt>
    <dgm:pt modelId="{487B68B9-EA5C-43BB-A123-1057DE460BC4}" type="pres">
      <dgm:prSet presAssocID="{8021A1A0-4049-48DF-ACE5-55EAF1CDEB8A}" presName="txSpace" presStyleCnt="0"/>
      <dgm:spPr/>
    </dgm:pt>
    <dgm:pt modelId="{70B5A777-276E-4DC6-AAED-8653FDC671C4}" type="pres">
      <dgm:prSet presAssocID="{8021A1A0-4049-48DF-ACE5-55EAF1CDEB8A}" presName="desTx" presStyleLbl="revTx" presStyleIdx="3" presStyleCnt="4">
        <dgm:presLayoutVars/>
      </dgm:prSet>
      <dgm:spPr/>
    </dgm:pt>
  </dgm:ptLst>
  <dgm:cxnLst>
    <dgm:cxn modelId="{B5982F01-9C22-4D06-B72E-91A77CE086FB}" srcId="{915711B6-AE05-4EEC-B527-B1CA2B332F26}" destId="{8021A1A0-4049-48DF-ACE5-55EAF1CDEB8A}" srcOrd="1" destOrd="0" parTransId="{D45E6E07-BBFE-4F5A-8E90-E793B582B5F5}" sibTransId="{FD25634C-4DB1-411F-896D-2236B8F06816}"/>
    <dgm:cxn modelId="{9942D209-DDC4-4EEF-B55E-1CB48C92E253}" type="presOf" srcId="{A386E99B-0164-4AFD-A753-6D8CF7AE48C7}" destId="{70B5A777-276E-4DC6-AAED-8653FDC671C4}" srcOrd="0" destOrd="0" presId="urn:microsoft.com/office/officeart/2018/2/layout/IconLabelDescriptionList"/>
    <dgm:cxn modelId="{A3B4411B-5C06-4B12-A214-8CBD301B9EDC}" srcId="{8021A1A0-4049-48DF-ACE5-55EAF1CDEB8A}" destId="{A386E99B-0164-4AFD-A753-6D8CF7AE48C7}" srcOrd="0" destOrd="0" parTransId="{969727D0-F6AD-419D-AFF0-1ED8CACF55EA}" sibTransId="{6577BE95-63A4-45A0-9B16-5CADD49B906A}"/>
    <dgm:cxn modelId="{90842A2D-DF08-4316-B27D-BE9D35C521E5}" type="presOf" srcId="{61D28596-F790-47F2-8979-F2D9DC2718E1}" destId="{8B813E92-B672-4FAB-B28D-8AA638A03708}" srcOrd="0" destOrd="0" presId="urn:microsoft.com/office/officeart/2018/2/layout/IconLabelDescriptionList"/>
    <dgm:cxn modelId="{3D4AF433-5321-4D32-A3AE-4D58BE0BDEC8}" type="presOf" srcId="{915711B6-AE05-4EEC-B527-B1CA2B332F26}" destId="{4AEDA1F1-A7D8-4439-AC34-5B159667EEF6}" srcOrd="0" destOrd="0" presId="urn:microsoft.com/office/officeart/2018/2/layout/IconLabelDescriptionList"/>
    <dgm:cxn modelId="{CE15D5AA-66C6-403B-88C7-A00116457508}" type="presOf" srcId="{8021A1A0-4049-48DF-ACE5-55EAF1CDEB8A}" destId="{92D4758C-ECDA-4EBA-84F7-14B3F428FD6C}" srcOrd="0" destOrd="0" presId="urn:microsoft.com/office/officeart/2018/2/layout/IconLabelDescriptionList"/>
    <dgm:cxn modelId="{2E0C40AC-C687-4A3E-BA17-BDDB70772368}" srcId="{915711B6-AE05-4EEC-B527-B1CA2B332F26}" destId="{61D28596-F790-47F2-8979-F2D9DC2718E1}" srcOrd="0" destOrd="0" parTransId="{3B0151DD-B273-4F12-89A6-4A831AAA440C}" sibTransId="{7191C81F-FAE9-43DE-BE01-B5E16F8C82A5}"/>
    <dgm:cxn modelId="{5E1EE2AC-235A-4776-845B-EDD825AC0E84}" srcId="{61D28596-F790-47F2-8979-F2D9DC2718E1}" destId="{77D605CE-4875-4164-BC0D-E4B5DAA5248C}" srcOrd="0" destOrd="0" parTransId="{040159B4-DE76-4530-8E5A-92A25071D1FB}" sibTransId="{209031A6-CC17-4C54-A595-A99415A6EC4D}"/>
    <dgm:cxn modelId="{ECB5C0F9-B75B-4BCC-B981-0E15C61AACDD}" type="presOf" srcId="{77D605CE-4875-4164-BC0D-E4B5DAA5248C}" destId="{53FCCA0B-F260-43C6-9237-DE3901FA66A9}" srcOrd="0" destOrd="0" presId="urn:microsoft.com/office/officeart/2018/2/layout/IconLabelDescriptionList"/>
    <dgm:cxn modelId="{3298EA03-A62D-466D-BED5-AA4ACB6E1606}" type="presParOf" srcId="{4AEDA1F1-A7D8-4439-AC34-5B159667EEF6}" destId="{D665783F-4144-4231-A6BC-94473D4B78BC}" srcOrd="0" destOrd="0" presId="urn:microsoft.com/office/officeart/2018/2/layout/IconLabelDescriptionList"/>
    <dgm:cxn modelId="{20BEF12F-E7F7-4C93-8C60-FF513B42FD8D}" type="presParOf" srcId="{D665783F-4144-4231-A6BC-94473D4B78BC}" destId="{4D1F0F25-C614-493E-AA40-74FABE784898}" srcOrd="0" destOrd="0" presId="urn:microsoft.com/office/officeart/2018/2/layout/IconLabelDescriptionList"/>
    <dgm:cxn modelId="{0D93CBAC-FD67-4B8C-BB8A-30AEBCC9ED93}" type="presParOf" srcId="{D665783F-4144-4231-A6BC-94473D4B78BC}" destId="{9246D684-B4B6-4380-AC68-B3F09037EC3C}" srcOrd="1" destOrd="0" presId="urn:microsoft.com/office/officeart/2018/2/layout/IconLabelDescriptionList"/>
    <dgm:cxn modelId="{DC8E0FD5-B046-4685-B26F-C7FDC93F6E4A}" type="presParOf" srcId="{D665783F-4144-4231-A6BC-94473D4B78BC}" destId="{8B813E92-B672-4FAB-B28D-8AA638A03708}" srcOrd="2" destOrd="0" presId="urn:microsoft.com/office/officeart/2018/2/layout/IconLabelDescriptionList"/>
    <dgm:cxn modelId="{EC59EC74-C605-4E97-8DC5-531627934957}" type="presParOf" srcId="{D665783F-4144-4231-A6BC-94473D4B78BC}" destId="{ECDB17AD-77DF-4690-A929-75BC127888F4}" srcOrd="3" destOrd="0" presId="urn:microsoft.com/office/officeart/2018/2/layout/IconLabelDescriptionList"/>
    <dgm:cxn modelId="{DD16DD7D-3C06-4BA0-AD6D-DCACF57E6635}" type="presParOf" srcId="{D665783F-4144-4231-A6BC-94473D4B78BC}" destId="{53FCCA0B-F260-43C6-9237-DE3901FA66A9}" srcOrd="4" destOrd="0" presId="urn:microsoft.com/office/officeart/2018/2/layout/IconLabelDescriptionList"/>
    <dgm:cxn modelId="{90514789-66AD-4CAD-B392-0C40EF7327B6}" type="presParOf" srcId="{4AEDA1F1-A7D8-4439-AC34-5B159667EEF6}" destId="{4B7F88DB-51E2-457E-99DF-7D3F6FC9825C}" srcOrd="1" destOrd="0" presId="urn:microsoft.com/office/officeart/2018/2/layout/IconLabelDescriptionList"/>
    <dgm:cxn modelId="{DC465FAC-2578-42B6-B117-F6F9F89163BE}" type="presParOf" srcId="{4AEDA1F1-A7D8-4439-AC34-5B159667EEF6}" destId="{3760DC39-D275-4FE5-A8B7-5F18D1141ED4}" srcOrd="2" destOrd="0" presId="urn:microsoft.com/office/officeart/2018/2/layout/IconLabelDescriptionList"/>
    <dgm:cxn modelId="{B46C6E78-0E42-4560-AEEF-B6CC0F04DAA2}" type="presParOf" srcId="{3760DC39-D275-4FE5-A8B7-5F18D1141ED4}" destId="{F22F4CA6-3789-4548-AAFC-DFCA8A8C5CF7}" srcOrd="0" destOrd="0" presId="urn:microsoft.com/office/officeart/2018/2/layout/IconLabelDescriptionList"/>
    <dgm:cxn modelId="{B462C29A-D564-4EB8-9D1F-82983CCAFBA4}" type="presParOf" srcId="{3760DC39-D275-4FE5-A8B7-5F18D1141ED4}" destId="{08CD4FD8-6552-4A01-A8DF-5D75CB46F67A}" srcOrd="1" destOrd="0" presId="urn:microsoft.com/office/officeart/2018/2/layout/IconLabelDescriptionList"/>
    <dgm:cxn modelId="{998697F3-5EBA-4E04-B4D9-A11853064D13}" type="presParOf" srcId="{3760DC39-D275-4FE5-A8B7-5F18D1141ED4}" destId="{92D4758C-ECDA-4EBA-84F7-14B3F428FD6C}" srcOrd="2" destOrd="0" presId="urn:microsoft.com/office/officeart/2018/2/layout/IconLabelDescriptionList"/>
    <dgm:cxn modelId="{CF7EDF90-B97D-45CC-983D-8B992D2F2FB0}" type="presParOf" srcId="{3760DC39-D275-4FE5-A8B7-5F18D1141ED4}" destId="{487B68B9-EA5C-43BB-A123-1057DE460BC4}" srcOrd="3" destOrd="0" presId="urn:microsoft.com/office/officeart/2018/2/layout/IconLabelDescriptionList"/>
    <dgm:cxn modelId="{228DE73B-C4DB-489A-B9C4-76819A5C943A}" type="presParOf" srcId="{3760DC39-D275-4FE5-A8B7-5F18D1141ED4}" destId="{70B5A777-276E-4DC6-AAED-8653FDC671C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2FE07-7E32-4687-A67C-4EA226919976}">
      <dsp:nvSpPr>
        <dsp:cNvPr id="0" name=""/>
        <dsp:cNvSpPr/>
      </dsp:nvSpPr>
      <dsp:spPr>
        <a:xfrm>
          <a:off x="0" y="0"/>
          <a:ext cx="3286125" cy="377739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MFA adds an extra layer of security by requiring </a:t>
          </a:r>
          <a:r>
            <a:rPr lang="en-US" sz="2300" b="1" kern="1200" dirty="0"/>
            <a:t>two factors</a:t>
          </a:r>
          <a:r>
            <a:rPr lang="en-US" sz="2300" kern="1200" dirty="0"/>
            <a:t> to verify your identity.</a:t>
          </a:r>
        </a:p>
      </dsp:txBody>
      <dsp:txXfrm>
        <a:off x="0" y="1435408"/>
        <a:ext cx="3286125" cy="2266434"/>
      </dsp:txXfrm>
    </dsp:sp>
    <dsp:sp modelId="{451533DD-E6D3-411B-97E4-95352753C3F8}">
      <dsp:nvSpPr>
        <dsp:cNvPr id="0" name=""/>
        <dsp:cNvSpPr/>
      </dsp:nvSpPr>
      <dsp:spPr>
        <a:xfrm>
          <a:off x="1076453" y="377739"/>
          <a:ext cx="1133217" cy="113321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2409" y="543695"/>
        <a:ext cx="801305" cy="801305"/>
      </dsp:txXfrm>
    </dsp:sp>
    <dsp:sp modelId="{0D730C7A-68C1-4382-8DFF-E855CA492102}">
      <dsp:nvSpPr>
        <dsp:cNvPr id="0" name=""/>
        <dsp:cNvSpPr/>
      </dsp:nvSpPr>
      <dsp:spPr>
        <a:xfrm>
          <a:off x="0" y="3777319"/>
          <a:ext cx="3286125" cy="72"/>
        </a:xfrm>
        <a:prstGeom prst="rect">
          <a:avLst/>
        </a:prstGeom>
        <a:solidFill>
          <a:schemeClr val="accent5">
            <a:hueOff val="3866800"/>
            <a:satOff val="-5741"/>
            <a:lumOff val="-1059"/>
            <a:alphaOff val="0"/>
          </a:schemeClr>
        </a:solidFill>
        <a:ln w="12700" cap="flat" cmpd="sng" algn="ctr">
          <a:solidFill>
            <a:schemeClr val="accent5">
              <a:hueOff val="3866800"/>
              <a:satOff val="-574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2CB16-418E-4319-9CFE-AA56437B9596}">
      <dsp:nvSpPr>
        <dsp:cNvPr id="0" name=""/>
        <dsp:cNvSpPr/>
      </dsp:nvSpPr>
      <dsp:spPr>
        <a:xfrm>
          <a:off x="3614737" y="0"/>
          <a:ext cx="3286125" cy="3777391"/>
        </a:xfrm>
        <a:prstGeom prst="rect">
          <a:avLst/>
        </a:prstGeom>
        <a:solidFill>
          <a:schemeClr val="accent5">
            <a:tint val="40000"/>
            <a:alpha val="90000"/>
            <a:hueOff val="10257762"/>
            <a:satOff val="-20909"/>
            <a:lumOff val="-1277"/>
            <a:alphaOff val="0"/>
          </a:schemeClr>
        </a:solidFill>
        <a:ln w="12700" cap="flat" cmpd="sng" algn="ctr">
          <a:solidFill>
            <a:schemeClr val="accent5">
              <a:tint val="40000"/>
              <a:alpha val="90000"/>
              <a:hueOff val="10257762"/>
              <a:satOff val="-20909"/>
              <a:lumOff val="-12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b="1" kern="1200"/>
            <a:t>Something you know</a:t>
          </a:r>
          <a:r>
            <a:rPr lang="en-US" sz="2300" kern="1200"/>
            <a:t> – Your username and password</a:t>
          </a:r>
        </a:p>
      </dsp:txBody>
      <dsp:txXfrm>
        <a:off x="3614737" y="1435408"/>
        <a:ext cx="3286125" cy="2266434"/>
      </dsp:txXfrm>
    </dsp:sp>
    <dsp:sp modelId="{3DD77B7F-C911-4B95-8CE4-F6E829A57B67}">
      <dsp:nvSpPr>
        <dsp:cNvPr id="0" name=""/>
        <dsp:cNvSpPr/>
      </dsp:nvSpPr>
      <dsp:spPr>
        <a:xfrm>
          <a:off x="4691191" y="377739"/>
          <a:ext cx="1133217" cy="1133217"/>
        </a:xfrm>
        <a:prstGeom prst="ellipse">
          <a:avLst/>
        </a:prstGeom>
        <a:solidFill>
          <a:schemeClr val="accent5">
            <a:hueOff val="7733600"/>
            <a:satOff val="-11481"/>
            <a:lumOff val="-2118"/>
            <a:alphaOff val="0"/>
          </a:schemeClr>
        </a:solidFill>
        <a:ln w="12700" cap="flat" cmpd="sng" algn="ctr">
          <a:solidFill>
            <a:schemeClr val="accent5">
              <a:hueOff val="7733600"/>
              <a:satOff val="-11481"/>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57147" y="543695"/>
        <a:ext cx="801305" cy="801305"/>
      </dsp:txXfrm>
    </dsp:sp>
    <dsp:sp modelId="{9B750A50-9BFC-43B3-8874-47CE1553D82B}">
      <dsp:nvSpPr>
        <dsp:cNvPr id="0" name=""/>
        <dsp:cNvSpPr/>
      </dsp:nvSpPr>
      <dsp:spPr>
        <a:xfrm>
          <a:off x="3614737" y="3777319"/>
          <a:ext cx="3286125" cy="72"/>
        </a:xfrm>
        <a:prstGeom prst="rect">
          <a:avLst/>
        </a:prstGeom>
        <a:solidFill>
          <a:schemeClr val="accent5">
            <a:hueOff val="11600400"/>
            <a:satOff val="-17222"/>
            <a:lumOff val="-3177"/>
            <a:alphaOff val="0"/>
          </a:schemeClr>
        </a:solidFill>
        <a:ln w="12700" cap="flat" cmpd="sng" algn="ctr">
          <a:solidFill>
            <a:schemeClr val="accent5">
              <a:hueOff val="11600400"/>
              <a:satOff val="-17222"/>
              <a:lumOff val="-3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51280-B0E0-478F-BE3B-5E01244C70E6}">
      <dsp:nvSpPr>
        <dsp:cNvPr id="0" name=""/>
        <dsp:cNvSpPr/>
      </dsp:nvSpPr>
      <dsp:spPr>
        <a:xfrm>
          <a:off x="7229475" y="0"/>
          <a:ext cx="3286125" cy="3777391"/>
        </a:xfrm>
        <a:prstGeom prst="rect">
          <a:avLst/>
        </a:prstGeom>
        <a:solidFill>
          <a:schemeClr val="accent5">
            <a:tint val="40000"/>
            <a:alpha val="90000"/>
            <a:hueOff val="20515523"/>
            <a:satOff val="-41818"/>
            <a:lumOff val="-2554"/>
            <a:alphaOff val="0"/>
          </a:schemeClr>
        </a:solidFill>
        <a:ln w="12700" cap="flat" cmpd="sng" algn="ctr">
          <a:solidFill>
            <a:schemeClr val="accent5">
              <a:tint val="40000"/>
              <a:alpha val="90000"/>
              <a:hueOff val="20515523"/>
              <a:satOff val="-41818"/>
              <a:lumOff val="-25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b="1" kern="1200" dirty="0"/>
            <a:t>Something you have</a:t>
          </a:r>
          <a:r>
            <a:rPr lang="en-US" sz="2300" kern="1200" dirty="0"/>
            <a:t> – Your mobile phone (for a one-time text message (SMS) code)</a:t>
          </a:r>
        </a:p>
      </dsp:txBody>
      <dsp:txXfrm>
        <a:off x="7229475" y="1435408"/>
        <a:ext cx="3286125" cy="2266434"/>
      </dsp:txXfrm>
    </dsp:sp>
    <dsp:sp modelId="{ABDE4281-6A7F-4863-98B6-5B7BE8BBD643}">
      <dsp:nvSpPr>
        <dsp:cNvPr id="0" name=""/>
        <dsp:cNvSpPr/>
      </dsp:nvSpPr>
      <dsp:spPr>
        <a:xfrm>
          <a:off x="8305928" y="377739"/>
          <a:ext cx="1133217" cy="1133217"/>
        </a:xfrm>
        <a:prstGeom prst="ellipse">
          <a:avLst/>
        </a:prstGeom>
        <a:solidFill>
          <a:schemeClr val="accent5">
            <a:hueOff val="15467199"/>
            <a:satOff val="-22962"/>
            <a:lumOff val="-4236"/>
            <a:alphaOff val="0"/>
          </a:schemeClr>
        </a:solidFill>
        <a:ln w="12700" cap="flat" cmpd="sng" algn="ctr">
          <a:solidFill>
            <a:schemeClr val="accent5">
              <a:hueOff val="15467199"/>
              <a:satOff val="-22962"/>
              <a:lumOff val="-4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50" tIns="12700" rIns="88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71884" y="543695"/>
        <a:ext cx="801305" cy="801305"/>
      </dsp:txXfrm>
    </dsp:sp>
    <dsp:sp modelId="{12A654B2-C3C5-4A72-87C3-F061BDF0E1EE}">
      <dsp:nvSpPr>
        <dsp:cNvPr id="0" name=""/>
        <dsp:cNvSpPr/>
      </dsp:nvSpPr>
      <dsp:spPr>
        <a:xfrm>
          <a:off x="7229475" y="3777319"/>
          <a:ext cx="3286125" cy="72"/>
        </a:xfrm>
        <a:prstGeom prst="rect">
          <a:avLst/>
        </a:prstGeom>
        <a:solidFill>
          <a:schemeClr val="accent5">
            <a:hueOff val="19333998"/>
            <a:satOff val="-28703"/>
            <a:lumOff val="-5295"/>
            <a:alphaOff val="0"/>
          </a:schemeClr>
        </a:solidFill>
        <a:ln w="12700" cap="flat" cmpd="sng" algn="ctr">
          <a:solidFill>
            <a:schemeClr val="accent5">
              <a:hueOff val="19333998"/>
              <a:satOff val="-28703"/>
              <a:lumOff val="-5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0F25-C614-493E-AA40-74FABE784898}">
      <dsp:nvSpPr>
        <dsp:cNvPr id="0" name=""/>
        <dsp:cNvSpPr/>
      </dsp:nvSpPr>
      <dsp:spPr>
        <a:xfrm>
          <a:off x="559800" y="46775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13E92-B672-4FAB-B28D-8AA638A03708}">
      <dsp:nvSpPr>
        <dsp:cNvPr id="0" name=""/>
        <dsp:cNvSpPr/>
      </dsp:nvSpPr>
      <dsp:spPr>
        <a:xfrm>
          <a:off x="559800" y="212168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During the month of February, all users of SAMIS will be required to:</a:t>
          </a:r>
        </a:p>
      </dsp:txBody>
      <dsp:txXfrm>
        <a:off x="559800" y="2121681"/>
        <a:ext cx="4320000" cy="648000"/>
      </dsp:txXfrm>
    </dsp:sp>
    <dsp:sp modelId="{53FCCA0B-F260-43C6-9237-DE3901FA66A9}">
      <dsp:nvSpPr>
        <dsp:cNvPr id="0" name=""/>
        <dsp:cNvSpPr/>
      </dsp:nvSpPr>
      <dsp:spPr>
        <a:xfrm>
          <a:off x="559800" y="2835692"/>
          <a:ext cx="4320000" cy="9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t>Register a mobile phone number</a:t>
          </a:r>
          <a:r>
            <a:rPr lang="en-US" sz="2000" kern="1200" dirty="0"/>
            <a:t> within SAMIS.</a:t>
          </a:r>
        </a:p>
      </dsp:txBody>
      <dsp:txXfrm>
        <a:off x="559800" y="2835692"/>
        <a:ext cx="4320000" cy="932638"/>
      </dsp:txXfrm>
    </dsp:sp>
    <dsp:sp modelId="{F22F4CA6-3789-4548-AAFC-DFCA8A8C5CF7}">
      <dsp:nvSpPr>
        <dsp:cNvPr id="0" name=""/>
        <dsp:cNvSpPr/>
      </dsp:nvSpPr>
      <dsp:spPr>
        <a:xfrm>
          <a:off x="5635800" y="46775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4758C-ECDA-4EBA-84F7-14B3F428FD6C}">
      <dsp:nvSpPr>
        <dsp:cNvPr id="0" name=""/>
        <dsp:cNvSpPr/>
      </dsp:nvSpPr>
      <dsp:spPr>
        <a:xfrm>
          <a:off x="5635800" y="212168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After March 1</a:t>
          </a:r>
          <a:r>
            <a:rPr lang="en-US" sz="2000" kern="1200" baseline="30000"/>
            <a:t>st</a:t>
          </a:r>
          <a:r>
            <a:rPr lang="en-US" sz="2000" kern="1200"/>
            <a:t>, all users of SAMIS will:</a:t>
          </a:r>
        </a:p>
      </dsp:txBody>
      <dsp:txXfrm>
        <a:off x="5635800" y="2121681"/>
        <a:ext cx="4320000" cy="648000"/>
      </dsp:txXfrm>
    </dsp:sp>
    <dsp:sp modelId="{70B5A777-276E-4DC6-AAED-8653FDC671C4}">
      <dsp:nvSpPr>
        <dsp:cNvPr id="0" name=""/>
        <dsp:cNvSpPr/>
      </dsp:nvSpPr>
      <dsp:spPr>
        <a:xfrm>
          <a:off x="5635800" y="2835692"/>
          <a:ext cx="4320000" cy="93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b="1" kern="1200" dirty="0"/>
            <a:t>Use a mobile phone</a:t>
          </a:r>
          <a:r>
            <a:rPr lang="en-US" sz="2000" kern="1200" dirty="0"/>
            <a:t> to receive a text message with a one-time code when logging in.</a:t>
          </a:r>
        </a:p>
      </dsp:txBody>
      <dsp:txXfrm>
        <a:off x="5635800" y="2835692"/>
        <a:ext cx="4320000" cy="93263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030C3-7102-4F37-B2E4-A62D028ACF8F}"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C3AD3-8A88-469E-A76C-5FE293177440}" type="slidenum">
              <a:rPr lang="en-US" smtClean="0"/>
              <a:t>‹#›</a:t>
            </a:fld>
            <a:endParaRPr lang="en-US"/>
          </a:p>
        </p:txBody>
      </p:sp>
    </p:spTree>
    <p:extLst>
      <p:ext uri="{BB962C8B-B14F-4D97-AF65-F5344CB8AC3E}">
        <p14:creationId xmlns:p14="http://schemas.microsoft.com/office/powerpoint/2010/main" val="324685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C3AD3-8A88-469E-A76C-5FE293177440}" type="slidenum">
              <a:rPr lang="en-US" smtClean="0"/>
              <a:t>10</a:t>
            </a:fld>
            <a:endParaRPr lang="en-US"/>
          </a:p>
        </p:txBody>
      </p:sp>
    </p:spTree>
    <p:extLst>
      <p:ext uri="{BB962C8B-B14F-4D97-AF65-F5344CB8AC3E}">
        <p14:creationId xmlns:p14="http://schemas.microsoft.com/office/powerpoint/2010/main" val="347801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6E18-52F3-275D-768C-C84C3E861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26879-2399-4928-9A33-8C5AF5F66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CB4AB-B78B-306D-0990-4191F47AC8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4E4C78-CBF0-D589-A785-7E7CB6EEC95F}"/>
              </a:ext>
            </a:extLst>
          </p:cNvPr>
          <p:cNvSpPr>
            <a:spLocks noGrp="1"/>
          </p:cNvSpPr>
          <p:nvPr>
            <p:ph type="sldNum" sz="quarter" idx="5"/>
          </p:nvPr>
        </p:nvSpPr>
        <p:spPr/>
        <p:txBody>
          <a:bodyPr/>
          <a:lstStyle/>
          <a:p>
            <a:fld id="{8D6C3AD3-8A88-469E-A76C-5FE293177440}" type="slidenum">
              <a:rPr lang="en-US" smtClean="0"/>
              <a:t>11</a:t>
            </a:fld>
            <a:endParaRPr lang="en-US"/>
          </a:p>
        </p:txBody>
      </p:sp>
    </p:spTree>
    <p:extLst>
      <p:ext uri="{BB962C8B-B14F-4D97-AF65-F5344CB8AC3E}">
        <p14:creationId xmlns:p14="http://schemas.microsoft.com/office/powerpoint/2010/main" val="418810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903AA-4D09-53F6-1DBA-7BEDC0E36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A4B69-3286-B91D-13B9-803D94A5B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3E97C-C5E8-53AD-1DF6-3FDFA185C5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258D3-0158-1355-B206-3AF26C687476}"/>
              </a:ext>
            </a:extLst>
          </p:cNvPr>
          <p:cNvSpPr>
            <a:spLocks noGrp="1"/>
          </p:cNvSpPr>
          <p:nvPr>
            <p:ph type="sldNum" sz="quarter" idx="5"/>
          </p:nvPr>
        </p:nvSpPr>
        <p:spPr/>
        <p:txBody>
          <a:bodyPr/>
          <a:lstStyle/>
          <a:p>
            <a:fld id="{8D6C3AD3-8A88-469E-A76C-5FE293177440}" type="slidenum">
              <a:rPr lang="en-US" smtClean="0"/>
              <a:t>12</a:t>
            </a:fld>
            <a:endParaRPr lang="en-US"/>
          </a:p>
        </p:txBody>
      </p:sp>
    </p:spTree>
    <p:extLst>
      <p:ext uri="{BB962C8B-B14F-4D97-AF65-F5344CB8AC3E}">
        <p14:creationId xmlns:p14="http://schemas.microsoft.com/office/powerpoint/2010/main" val="402553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9322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9681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188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3288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209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2054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401222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0219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506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6082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1/5/2025</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5846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1/5/2025</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40255428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47EE0-E673-441E-0430-9CE0839F31EB}"/>
              </a:ext>
            </a:extLst>
          </p:cNvPr>
          <p:cNvSpPr>
            <a:spLocks noGrp="1"/>
          </p:cNvSpPr>
          <p:nvPr>
            <p:ph type="ctrTitle"/>
          </p:nvPr>
        </p:nvSpPr>
        <p:spPr>
          <a:xfrm>
            <a:off x="838200" y="596644"/>
            <a:ext cx="10746213" cy="2455239"/>
          </a:xfrm>
        </p:spPr>
        <p:txBody>
          <a:bodyPr anchor="b">
            <a:normAutofit/>
          </a:bodyPr>
          <a:lstStyle/>
          <a:p>
            <a:r>
              <a:rPr lang="en-US" dirty="0"/>
              <a:t>SAMIS Login Changes</a:t>
            </a:r>
          </a:p>
        </p:txBody>
      </p:sp>
      <p:sp>
        <p:nvSpPr>
          <p:cNvPr id="3" name="Subtitle 2">
            <a:extLst>
              <a:ext uri="{FF2B5EF4-FFF2-40B4-BE49-F238E27FC236}">
                <a16:creationId xmlns:a16="http://schemas.microsoft.com/office/drawing/2014/main" id="{DDBEED22-997D-52A5-05F1-3E2CA1C29B76}"/>
              </a:ext>
            </a:extLst>
          </p:cNvPr>
          <p:cNvSpPr>
            <a:spLocks noGrp="1"/>
          </p:cNvSpPr>
          <p:nvPr>
            <p:ph type="subTitle" idx="1"/>
          </p:nvPr>
        </p:nvSpPr>
        <p:spPr>
          <a:xfrm>
            <a:off x="749808" y="3357317"/>
            <a:ext cx="5852160" cy="2862507"/>
          </a:xfrm>
        </p:spPr>
        <p:txBody>
          <a:bodyPr anchor="ctr">
            <a:normAutofit/>
          </a:bodyPr>
          <a:lstStyle/>
          <a:p>
            <a:r>
              <a:rPr lang="en-US" sz="3200" b="1" dirty="0"/>
              <a:t>Multifactor Authentication is Coming Soon to SAMIS!</a:t>
            </a:r>
          </a:p>
          <a:p>
            <a:r>
              <a:rPr lang="en-US" sz="3200" dirty="0"/>
              <a:t>What you need to know.</a:t>
            </a:r>
          </a:p>
        </p:txBody>
      </p:sp>
      <p:pic>
        <p:nvPicPr>
          <p:cNvPr id="1026" name="Picture 2" descr="KHA - KHA Branding Guidelines and Logos">
            <a:extLst>
              <a:ext uri="{FF2B5EF4-FFF2-40B4-BE49-F238E27FC236}">
                <a16:creationId xmlns:a16="http://schemas.microsoft.com/office/drawing/2014/main" id="{32780F1D-16D9-3EEC-E557-8651AA4ADA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1034" y="3800656"/>
            <a:ext cx="5488414" cy="197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0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27A97-5662-E6C1-D3F9-B65729038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801DF-8984-64E9-C4DC-08E53B8BD2C6}"/>
              </a:ext>
            </a:extLst>
          </p:cNvPr>
          <p:cNvSpPr>
            <a:spLocks noGrp="1"/>
          </p:cNvSpPr>
          <p:nvPr>
            <p:ph type="title"/>
          </p:nvPr>
        </p:nvSpPr>
        <p:spPr/>
        <p:txBody>
          <a:bodyPr/>
          <a:lstStyle/>
          <a:p>
            <a:r>
              <a:rPr lang="en-US" dirty="0"/>
              <a:t>FAQs</a:t>
            </a:r>
          </a:p>
        </p:txBody>
      </p:sp>
      <p:sp>
        <p:nvSpPr>
          <p:cNvPr id="5" name="TextBox 4">
            <a:extLst>
              <a:ext uri="{FF2B5EF4-FFF2-40B4-BE49-F238E27FC236}">
                <a16:creationId xmlns:a16="http://schemas.microsoft.com/office/drawing/2014/main" id="{62DFCC48-97A8-C6E7-4DE5-CD8604076B17}"/>
              </a:ext>
            </a:extLst>
          </p:cNvPr>
          <p:cNvSpPr txBox="1"/>
          <p:nvPr/>
        </p:nvSpPr>
        <p:spPr>
          <a:xfrm>
            <a:off x="838200" y="1690688"/>
            <a:ext cx="10984992" cy="4801314"/>
          </a:xfrm>
          <a:prstGeom prst="rect">
            <a:avLst/>
          </a:prstGeom>
          <a:noFill/>
        </p:spPr>
        <p:txBody>
          <a:bodyPr wrap="square">
            <a:spAutoFit/>
          </a:bodyPr>
          <a:lstStyle/>
          <a:p>
            <a:r>
              <a:rPr lang="en-US" b="1" dirty="0"/>
              <a:t>Q: Why do I have to use my phone?</a:t>
            </a:r>
            <a:br>
              <a:rPr lang="en-US" dirty="0"/>
            </a:br>
            <a:r>
              <a:rPr lang="en-US" dirty="0"/>
              <a:t>A: Your phone is a secure, personal device that ensures only you can access your account. It’s an effective way to stop unauthorized logins.</a:t>
            </a:r>
          </a:p>
          <a:p>
            <a:endParaRPr lang="en-US" dirty="0"/>
          </a:p>
          <a:p>
            <a:r>
              <a:rPr lang="en-US" b="1" dirty="0"/>
              <a:t>Q: What if I don’t have my phone with me?</a:t>
            </a:r>
            <a:br>
              <a:rPr lang="en-US" dirty="0"/>
            </a:br>
            <a:r>
              <a:rPr lang="en-US" dirty="0"/>
              <a:t>A: You can use the “email option” as a backup method, but please do not use it as a primary form of MFA</a:t>
            </a:r>
          </a:p>
          <a:p>
            <a:endParaRPr lang="en-US" dirty="0"/>
          </a:p>
          <a:p>
            <a:r>
              <a:rPr lang="en-US" b="1" dirty="0"/>
              <a:t>Q: Will I have to do this every time I log in?</a:t>
            </a:r>
            <a:br>
              <a:rPr lang="en-US" dirty="0"/>
            </a:br>
            <a:r>
              <a:rPr lang="en-US" dirty="0"/>
              <a:t>A: You’ll need the SMS code when signing in from new devices or after certain security events.</a:t>
            </a:r>
          </a:p>
          <a:p>
            <a:endParaRPr lang="en-US" dirty="0"/>
          </a:p>
          <a:p>
            <a:r>
              <a:rPr lang="en-US" b="1" dirty="0"/>
              <a:t>Q: What if I lose my phone or change my number?</a:t>
            </a:r>
            <a:br>
              <a:rPr lang="en-US" dirty="0"/>
            </a:br>
            <a:r>
              <a:rPr lang="en-US" dirty="0"/>
              <a:t>A: Contact the SAMIS help desk immediately to update your information and regain access to your account securely.</a:t>
            </a:r>
          </a:p>
          <a:p>
            <a:endParaRPr lang="en-US" dirty="0"/>
          </a:p>
          <a:p>
            <a:endParaRPr lang="en-US" dirty="0"/>
          </a:p>
          <a:p>
            <a:endParaRPr lang="en-US" dirty="0"/>
          </a:p>
        </p:txBody>
      </p:sp>
    </p:spTree>
    <p:extLst>
      <p:ext uri="{BB962C8B-B14F-4D97-AF65-F5344CB8AC3E}">
        <p14:creationId xmlns:p14="http://schemas.microsoft.com/office/powerpoint/2010/main" val="14435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0D81-5706-0DDB-F90F-9200D118C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33EEF-EDD5-237C-A814-817D7A01BE82}"/>
              </a:ext>
            </a:extLst>
          </p:cNvPr>
          <p:cNvSpPr>
            <a:spLocks noGrp="1"/>
          </p:cNvSpPr>
          <p:nvPr>
            <p:ph type="title"/>
          </p:nvPr>
        </p:nvSpPr>
        <p:spPr/>
        <p:txBody>
          <a:bodyPr/>
          <a:lstStyle/>
          <a:p>
            <a:r>
              <a:rPr lang="en-US" dirty="0"/>
              <a:t>FAQs</a:t>
            </a:r>
          </a:p>
        </p:txBody>
      </p:sp>
      <p:sp>
        <p:nvSpPr>
          <p:cNvPr id="5" name="TextBox 4">
            <a:extLst>
              <a:ext uri="{FF2B5EF4-FFF2-40B4-BE49-F238E27FC236}">
                <a16:creationId xmlns:a16="http://schemas.microsoft.com/office/drawing/2014/main" id="{FBD1AF40-01CF-A3C5-8C00-19895FE3AFC3}"/>
              </a:ext>
            </a:extLst>
          </p:cNvPr>
          <p:cNvSpPr txBox="1"/>
          <p:nvPr/>
        </p:nvSpPr>
        <p:spPr>
          <a:xfrm>
            <a:off x="838200" y="1690688"/>
            <a:ext cx="10984992" cy="3693319"/>
          </a:xfrm>
          <a:prstGeom prst="rect">
            <a:avLst/>
          </a:prstGeom>
          <a:noFill/>
        </p:spPr>
        <p:txBody>
          <a:bodyPr wrap="square">
            <a:spAutoFit/>
          </a:bodyPr>
          <a:lstStyle/>
          <a:p>
            <a:r>
              <a:rPr lang="en-US" b="1" dirty="0"/>
              <a:t>Q: Is my mobile number safe?</a:t>
            </a:r>
            <a:br>
              <a:rPr lang="en-US" dirty="0"/>
            </a:br>
            <a:r>
              <a:rPr lang="en-US" dirty="0"/>
              <a:t>A: Yes, your mobile number is used solely for verification purposes and is stored securely in compliance with privacy policies. KHA will not use your mobile number for any other purposes, other than verification.</a:t>
            </a:r>
          </a:p>
          <a:p>
            <a:endParaRPr lang="en-US" dirty="0"/>
          </a:p>
          <a:p>
            <a:r>
              <a:rPr lang="en-US" b="1" dirty="0"/>
              <a:t>Q: Can I use an app instead of SMS for MFA?</a:t>
            </a:r>
            <a:br>
              <a:rPr lang="en-US" dirty="0"/>
            </a:br>
            <a:r>
              <a:rPr lang="en-US" dirty="0"/>
              <a:t>A: For now, SMS is the required method. We will notify users if additional options become available in the future.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200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8727-6D24-73D7-258C-C50464CC4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A0C49-840F-5FAB-AC91-2FD10AA5AC37}"/>
              </a:ext>
            </a:extLst>
          </p:cNvPr>
          <p:cNvSpPr>
            <a:spLocks noGrp="1"/>
          </p:cNvSpPr>
          <p:nvPr>
            <p:ph type="title"/>
          </p:nvPr>
        </p:nvSpPr>
        <p:spPr/>
        <p:txBody>
          <a:bodyPr/>
          <a:lstStyle/>
          <a:p>
            <a:r>
              <a:rPr lang="en-US" dirty="0"/>
              <a:t>Questions and Support</a:t>
            </a:r>
          </a:p>
        </p:txBody>
      </p:sp>
      <p:sp>
        <p:nvSpPr>
          <p:cNvPr id="5" name="TextBox 4">
            <a:extLst>
              <a:ext uri="{FF2B5EF4-FFF2-40B4-BE49-F238E27FC236}">
                <a16:creationId xmlns:a16="http://schemas.microsoft.com/office/drawing/2014/main" id="{61384412-5688-DA93-A010-EB968AE549CA}"/>
              </a:ext>
            </a:extLst>
          </p:cNvPr>
          <p:cNvSpPr txBox="1"/>
          <p:nvPr/>
        </p:nvSpPr>
        <p:spPr>
          <a:xfrm>
            <a:off x="838200" y="1690688"/>
            <a:ext cx="10984992" cy="5509200"/>
          </a:xfrm>
          <a:prstGeom prst="rect">
            <a:avLst/>
          </a:prstGeom>
          <a:noFill/>
        </p:spPr>
        <p:txBody>
          <a:bodyPr wrap="square">
            <a:spAutoFit/>
          </a:bodyPr>
          <a:lstStyle/>
          <a:p>
            <a:pPr algn="ctr"/>
            <a:endParaRPr lang="en-US" sz="2800" dirty="0"/>
          </a:p>
          <a:p>
            <a:pPr algn="ctr"/>
            <a:endParaRPr lang="en-US" sz="2800" dirty="0"/>
          </a:p>
          <a:p>
            <a:pPr algn="ctr"/>
            <a:endParaRPr lang="en-US" sz="2800" dirty="0"/>
          </a:p>
          <a:p>
            <a:pPr algn="ctr"/>
            <a:r>
              <a:rPr lang="en-US" sz="2800" dirty="0"/>
              <a:t>Contact the SAMIS help desk- samis@coj.net</a:t>
            </a:r>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dirty="0"/>
              <a:t>Thank you for helping to keep SAMIS secure!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573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BB6C9-0D4E-AB80-FBDA-5B17DE80612D}"/>
              </a:ext>
            </a:extLst>
          </p:cNvPr>
          <p:cNvSpPr>
            <a:spLocks noGrp="1"/>
          </p:cNvSpPr>
          <p:nvPr>
            <p:ph type="title"/>
          </p:nvPr>
        </p:nvSpPr>
        <p:spPr>
          <a:xfrm>
            <a:off x="838200" y="365125"/>
            <a:ext cx="10515601" cy="1795655"/>
          </a:xfrm>
        </p:spPr>
        <p:txBody>
          <a:bodyPr>
            <a:normAutofit/>
          </a:bodyPr>
          <a:lstStyle/>
          <a:p>
            <a:pPr>
              <a:lnSpc>
                <a:spcPct val="90000"/>
              </a:lnSpc>
            </a:pPr>
            <a:br>
              <a:rPr lang="en-US" sz="3800" b="1"/>
            </a:br>
            <a:r>
              <a:rPr lang="en-US" sz="3800" b="1"/>
              <a:t>What is Multifactor Authentication (MFA)?</a:t>
            </a:r>
            <a:br>
              <a:rPr lang="en-US" sz="3800" b="1"/>
            </a:br>
            <a:endParaRPr lang="en-US" sz="3800"/>
          </a:p>
        </p:txBody>
      </p:sp>
      <p:graphicFrame>
        <p:nvGraphicFramePr>
          <p:cNvPr id="5" name="Content Placeholder 2">
            <a:extLst>
              <a:ext uri="{FF2B5EF4-FFF2-40B4-BE49-F238E27FC236}">
                <a16:creationId xmlns:a16="http://schemas.microsoft.com/office/drawing/2014/main" id="{A6D3AB9C-48EB-D7E6-D247-7C7AC1FAF4D6}"/>
              </a:ext>
            </a:extLst>
          </p:cNvPr>
          <p:cNvGraphicFramePr>
            <a:graphicFrameLocks noGrp="1"/>
          </p:cNvGraphicFramePr>
          <p:nvPr>
            <p:ph idx="1"/>
            <p:extLst>
              <p:ext uri="{D42A27DB-BD31-4B8C-83A1-F6EECF244321}">
                <p14:modId xmlns:p14="http://schemas.microsoft.com/office/powerpoint/2010/main" val="2023602854"/>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9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F6BD-513B-DFFA-C6E2-0BFD4BFD32DF}"/>
              </a:ext>
            </a:extLst>
          </p:cNvPr>
          <p:cNvSpPr>
            <a:spLocks noGrp="1"/>
          </p:cNvSpPr>
          <p:nvPr>
            <p:ph type="title"/>
          </p:nvPr>
        </p:nvSpPr>
        <p:spPr/>
        <p:txBody>
          <a:bodyPr/>
          <a:lstStyle/>
          <a:p>
            <a:r>
              <a:rPr lang="en-US" dirty="0"/>
              <a:t>Why is MFA Important?</a:t>
            </a:r>
          </a:p>
        </p:txBody>
      </p:sp>
      <p:sp>
        <p:nvSpPr>
          <p:cNvPr id="3" name="Content Placeholder 2">
            <a:extLst>
              <a:ext uri="{FF2B5EF4-FFF2-40B4-BE49-F238E27FC236}">
                <a16:creationId xmlns:a16="http://schemas.microsoft.com/office/drawing/2014/main" id="{AF0CA6CA-7F33-CE41-61AA-05A40A9D723F}"/>
              </a:ext>
            </a:extLst>
          </p:cNvPr>
          <p:cNvSpPr>
            <a:spLocks noGrp="1"/>
          </p:cNvSpPr>
          <p:nvPr>
            <p:ph idx="1"/>
          </p:nvPr>
        </p:nvSpPr>
        <p:spPr/>
        <p:txBody>
          <a:bodyPr>
            <a:normAutofit/>
          </a:bodyPr>
          <a:lstStyle/>
          <a:p>
            <a:pPr marL="0" indent="0">
              <a:buNone/>
            </a:pPr>
            <a:r>
              <a:rPr lang="en-US" dirty="0"/>
              <a:t>Cybercriminals target accounts with weak or stolen passwords. MFA helps protect your data by:</a:t>
            </a:r>
          </a:p>
          <a:p>
            <a:pPr marL="0" indent="0">
              <a:buNone/>
            </a:pPr>
            <a:r>
              <a:rPr lang="en-US" b="1" dirty="0"/>
              <a:t>Preventing unauthorized access</a:t>
            </a:r>
            <a:r>
              <a:rPr lang="en-US" dirty="0"/>
              <a:t> – Even if someone knows your password, they can’t access your account without your text message code.</a:t>
            </a:r>
          </a:p>
          <a:p>
            <a:pPr marL="0" indent="0">
              <a:buNone/>
            </a:pPr>
            <a:r>
              <a:rPr lang="en-US" b="1" dirty="0"/>
              <a:t>Keeping your information secure</a:t>
            </a:r>
            <a:r>
              <a:rPr lang="en-US" dirty="0"/>
              <a:t> – Safeguarding sensitive data and protecting against password theft phishing attacks. MFA makes it harder for an attacker to access sensitive data.</a:t>
            </a:r>
          </a:p>
          <a:p>
            <a:pPr marL="0" indent="0">
              <a:buNone/>
            </a:pPr>
            <a:endParaRPr lang="en-US" dirty="0"/>
          </a:p>
          <a:p>
            <a:pPr marL="0" indent="0">
              <a:buNone/>
            </a:pPr>
            <a:r>
              <a:rPr lang="en-US" b="1" dirty="0"/>
              <a:t>	Did you know?</a:t>
            </a:r>
            <a:r>
              <a:rPr lang="en-US" dirty="0"/>
              <a:t> 99% of account hacks could be prevented by using multifactor 	authentication! (Source: Microsoft)</a:t>
            </a:r>
          </a:p>
          <a:p>
            <a:pPr marL="0" indent="0">
              <a:buNone/>
            </a:pPr>
            <a:endParaRPr lang="en-US" b="1" dirty="0"/>
          </a:p>
          <a:p>
            <a:pPr marL="0" indent="0">
              <a:buNone/>
            </a:pPr>
            <a:endParaRPr lang="en-US" dirty="0"/>
          </a:p>
          <a:p>
            <a:pPr marL="0" indent="0">
              <a:buNone/>
            </a:pPr>
            <a:endParaRPr lang="en-US" dirty="0"/>
          </a:p>
        </p:txBody>
      </p:sp>
      <p:pic>
        <p:nvPicPr>
          <p:cNvPr id="7" name="Graphic 6" descr="Lights On with solid fill">
            <a:extLst>
              <a:ext uri="{FF2B5EF4-FFF2-40B4-BE49-F238E27FC236}">
                <a16:creationId xmlns:a16="http://schemas.microsoft.com/office/drawing/2014/main" id="{5B5A3855-DB5A-F8AB-A6D2-D06838E00D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023104"/>
            <a:ext cx="914400" cy="914400"/>
          </a:xfrm>
          <a:prstGeom prst="rect">
            <a:avLst/>
          </a:prstGeom>
        </p:spPr>
      </p:pic>
    </p:spTree>
    <p:extLst>
      <p:ext uri="{BB962C8B-B14F-4D97-AF65-F5344CB8AC3E}">
        <p14:creationId xmlns:p14="http://schemas.microsoft.com/office/powerpoint/2010/main" val="384057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E57DD-B470-6807-0536-FF86B44E0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EAB78-8D3D-A123-F17B-09617A7D4E20}"/>
              </a:ext>
            </a:extLst>
          </p:cNvPr>
          <p:cNvSpPr>
            <a:spLocks noGrp="1"/>
          </p:cNvSpPr>
          <p:nvPr>
            <p:ph type="title"/>
          </p:nvPr>
        </p:nvSpPr>
        <p:spPr/>
        <p:txBody>
          <a:bodyPr/>
          <a:lstStyle/>
          <a:p>
            <a:r>
              <a:rPr lang="en-US" dirty="0"/>
              <a:t>What You Need to Do</a:t>
            </a:r>
          </a:p>
        </p:txBody>
      </p:sp>
      <p:graphicFrame>
        <p:nvGraphicFramePr>
          <p:cNvPr id="5" name="Content Placeholder 2">
            <a:extLst>
              <a:ext uri="{FF2B5EF4-FFF2-40B4-BE49-F238E27FC236}">
                <a16:creationId xmlns:a16="http://schemas.microsoft.com/office/drawing/2014/main" id="{5CD9B307-D43F-A12D-79F0-E5B18FDA90A9}"/>
              </a:ext>
            </a:extLst>
          </p:cNvPr>
          <p:cNvGraphicFramePr>
            <a:graphicFrameLocks noGrp="1"/>
          </p:cNvGraphicFramePr>
          <p:nvPr>
            <p:ph idx="1"/>
            <p:extLst>
              <p:ext uri="{D42A27DB-BD31-4B8C-83A1-F6EECF244321}">
                <p14:modId xmlns:p14="http://schemas.microsoft.com/office/powerpoint/2010/main" val="1895290132"/>
              </p:ext>
            </p:extLst>
          </p:nvPr>
        </p:nvGraphicFramePr>
        <p:xfrm>
          <a:off x="838200" y="1940875"/>
          <a:ext cx="10515600" cy="423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45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D724-9CB6-8326-E7C3-DDBC784D26B7}"/>
              </a:ext>
            </a:extLst>
          </p:cNvPr>
          <p:cNvSpPr>
            <a:spLocks noGrp="1"/>
          </p:cNvSpPr>
          <p:nvPr>
            <p:ph type="title"/>
          </p:nvPr>
        </p:nvSpPr>
        <p:spPr/>
        <p:txBody>
          <a:bodyPr/>
          <a:lstStyle/>
          <a:p>
            <a:r>
              <a:rPr lang="en-US" dirty="0"/>
              <a:t>How do I register for MFA?</a:t>
            </a:r>
          </a:p>
        </p:txBody>
      </p:sp>
      <p:pic>
        <p:nvPicPr>
          <p:cNvPr id="5" name="Content Placeholder 4">
            <a:extLst>
              <a:ext uri="{FF2B5EF4-FFF2-40B4-BE49-F238E27FC236}">
                <a16:creationId xmlns:a16="http://schemas.microsoft.com/office/drawing/2014/main" id="{17187FC7-51DB-500E-4BE7-AF58E43FCED9}"/>
              </a:ext>
            </a:extLst>
          </p:cNvPr>
          <p:cNvPicPr>
            <a:picLocks noGrp="1" noChangeAspect="1"/>
          </p:cNvPicPr>
          <p:nvPr>
            <p:ph idx="1"/>
          </p:nvPr>
        </p:nvPicPr>
        <p:blipFill>
          <a:blip r:embed="rId2"/>
          <a:stretch>
            <a:fillRect/>
          </a:stretch>
        </p:blipFill>
        <p:spPr>
          <a:xfrm>
            <a:off x="903514" y="2614018"/>
            <a:ext cx="3024700" cy="4235450"/>
          </a:xfrm>
        </p:spPr>
      </p:pic>
      <p:sp>
        <p:nvSpPr>
          <p:cNvPr id="6" name="TextBox 5">
            <a:extLst>
              <a:ext uri="{FF2B5EF4-FFF2-40B4-BE49-F238E27FC236}">
                <a16:creationId xmlns:a16="http://schemas.microsoft.com/office/drawing/2014/main" id="{76F0B93B-235E-2A13-42E0-C97390C46A0B}"/>
              </a:ext>
            </a:extLst>
          </p:cNvPr>
          <p:cNvSpPr txBox="1"/>
          <p:nvPr/>
        </p:nvSpPr>
        <p:spPr>
          <a:xfrm>
            <a:off x="903514" y="1672538"/>
            <a:ext cx="3024700" cy="923330"/>
          </a:xfrm>
          <a:prstGeom prst="rect">
            <a:avLst/>
          </a:prstGeom>
          <a:noFill/>
        </p:spPr>
        <p:txBody>
          <a:bodyPr wrap="square" rtlCol="0">
            <a:spAutoFit/>
          </a:bodyPr>
          <a:lstStyle/>
          <a:p>
            <a:r>
              <a:rPr lang="en-US" dirty="0"/>
              <a:t>1. Log into SAMIS with your username and password.</a:t>
            </a:r>
          </a:p>
        </p:txBody>
      </p:sp>
      <p:pic>
        <p:nvPicPr>
          <p:cNvPr id="8" name="Picture 7">
            <a:extLst>
              <a:ext uri="{FF2B5EF4-FFF2-40B4-BE49-F238E27FC236}">
                <a16:creationId xmlns:a16="http://schemas.microsoft.com/office/drawing/2014/main" id="{2E0426B4-1FD1-7C04-56EF-F2DB6AD96B88}"/>
              </a:ext>
            </a:extLst>
          </p:cNvPr>
          <p:cNvPicPr>
            <a:picLocks noChangeAspect="1"/>
          </p:cNvPicPr>
          <p:nvPr/>
        </p:nvPicPr>
        <p:blipFill>
          <a:blip r:embed="rId3"/>
          <a:stretch>
            <a:fillRect/>
          </a:stretch>
        </p:blipFill>
        <p:spPr>
          <a:xfrm>
            <a:off x="4254405" y="2714141"/>
            <a:ext cx="3683189" cy="1168460"/>
          </a:xfrm>
          <a:prstGeom prst="rect">
            <a:avLst/>
          </a:prstGeom>
        </p:spPr>
      </p:pic>
      <p:sp>
        <p:nvSpPr>
          <p:cNvPr id="9" name="TextBox 8">
            <a:extLst>
              <a:ext uri="{FF2B5EF4-FFF2-40B4-BE49-F238E27FC236}">
                <a16:creationId xmlns:a16="http://schemas.microsoft.com/office/drawing/2014/main" id="{FD26968A-6860-F6A5-C6BE-6FE0633040DF}"/>
              </a:ext>
            </a:extLst>
          </p:cNvPr>
          <p:cNvSpPr txBox="1"/>
          <p:nvPr/>
        </p:nvSpPr>
        <p:spPr>
          <a:xfrm>
            <a:off x="4254404" y="1674469"/>
            <a:ext cx="3441795" cy="923330"/>
          </a:xfrm>
          <a:prstGeom prst="rect">
            <a:avLst/>
          </a:prstGeom>
          <a:noFill/>
        </p:spPr>
        <p:txBody>
          <a:bodyPr wrap="square" rtlCol="0">
            <a:spAutoFit/>
          </a:bodyPr>
          <a:lstStyle/>
          <a:p>
            <a:r>
              <a:rPr lang="en-US" dirty="0"/>
              <a:t>2. In the upper right corner, find your name, and click the drop-down menu.</a:t>
            </a:r>
          </a:p>
        </p:txBody>
      </p:sp>
      <p:pic>
        <p:nvPicPr>
          <p:cNvPr id="11" name="Picture 10">
            <a:extLst>
              <a:ext uri="{FF2B5EF4-FFF2-40B4-BE49-F238E27FC236}">
                <a16:creationId xmlns:a16="http://schemas.microsoft.com/office/drawing/2014/main" id="{8585A499-266E-9678-FA19-E3747B170C4D}"/>
              </a:ext>
            </a:extLst>
          </p:cNvPr>
          <p:cNvPicPr>
            <a:picLocks noChangeAspect="1"/>
          </p:cNvPicPr>
          <p:nvPr/>
        </p:nvPicPr>
        <p:blipFill>
          <a:blip r:embed="rId4"/>
          <a:stretch>
            <a:fillRect/>
          </a:stretch>
        </p:blipFill>
        <p:spPr>
          <a:xfrm>
            <a:off x="8186864" y="2714141"/>
            <a:ext cx="3873699" cy="2444876"/>
          </a:xfrm>
          <a:prstGeom prst="rect">
            <a:avLst/>
          </a:prstGeom>
        </p:spPr>
      </p:pic>
      <p:sp>
        <p:nvSpPr>
          <p:cNvPr id="12" name="TextBox 11">
            <a:extLst>
              <a:ext uri="{FF2B5EF4-FFF2-40B4-BE49-F238E27FC236}">
                <a16:creationId xmlns:a16="http://schemas.microsoft.com/office/drawing/2014/main" id="{04759080-0975-109F-DC0A-ABF09D02314C}"/>
              </a:ext>
            </a:extLst>
          </p:cNvPr>
          <p:cNvSpPr txBox="1"/>
          <p:nvPr/>
        </p:nvSpPr>
        <p:spPr>
          <a:xfrm>
            <a:off x="8075100" y="1674469"/>
            <a:ext cx="3441795" cy="646331"/>
          </a:xfrm>
          <a:prstGeom prst="rect">
            <a:avLst/>
          </a:prstGeom>
          <a:noFill/>
        </p:spPr>
        <p:txBody>
          <a:bodyPr wrap="square" rtlCol="0">
            <a:spAutoFit/>
          </a:bodyPr>
          <a:lstStyle/>
          <a:p>
            <a:r>
              <a:rPr lang="en-US" dirty="0"/>
              <a:t>3. Under the “Profile” tab, click your name. </a:t>
            </a:r>
          </a:p>
        </p:txBody>
      </p:sp>
    </p:spTree>
    <p:extLst>
      <p:ext uri="{BB962C8B-B14F-4D97-AF65-F5344CB8AC3E}">
        <p14:creationId xmlns:p14="http://schemas.microsoft.com/office/powerpoint/2010/main" val="42836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1A7C-1A6E-C729-E949-AB0358498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64D7E-8DA6-2095-9B33-002653BC39E9}"/>
              </a:ext>
            </a:extLst>
          </p:cNvPr>
          <p:cNvSpPr>
            <a:spLocks noGrp="1"/>
          </p:cNvSpPr>
          <p:nvPr>
            <p:ph type="title"/>
          </p:nvPr>
        </p:nvSpPr>
        <p:spPr/>
        <p:txBody>
          <a:bodyPr/>
          <a:lstStyle/>
          <a:p>
            <a:r>
              <a:rPr lang="en-US" dirty="0"/>
              <a:t>How do I register for MFA?</a:t>
            </a:r>
          </a:p>
        </p:txBody>
      </p:sp>
      <p:pic>
        <p:nvPicPr>
          <p:cNvPr id="10" name="Content Placeholder 9">
            <a:extLst>
              <a:ext uri="{FF2B5EF4-FFF2-40B4-BE49-F238E27FC236}">
                <a16:creationId xmlns:a16="http://schemas.microsoft.com/office/drawing/2014/main" id="{A49B5178-0AD3-7BDB-AF81-EA05321059C9}"/>
              </a:ext>
            </a:extLst>
          </p:cNvPr>
          <p:cNvPicPr>
            <a:picLocks noGrp="1" noChangeAspect="1"/>
          </p:cNvPicPr>
          <p:nvPr>
            <p:ph idx="1"/>
          </p:nvPr>
        </p:nvPicPr>
        <p:blipFill>
          <a:blip r:embed="rId2"/>
          <a:srcRect b="18109"/>
          <a:stretch/>
        </p:blipFill>
        <p:spPr>
          <a:xfrm>
            <a:off x="2512713" y="2257425"/>
            <a:ext cx="7166574" cy="3468461"/>
          </a:xfrm>
        </p:spPr>
      </p:pic>
      <p:sp>
        <p:nvSpPr>
          <p:cNvPr id="13" name="TextBox 12">
            <a:extLst>
              <a:ext uri="{FF2B5EF4-FFF2-40B4-BE49-F238E27FC236}">
                <a16:creationId xmlns:a16="http://schemas.microsoft.com/office/drawing/2014/main" id="{C42185F8-5241-3B12-9B06-746755034EFE}"/>
              </a:ext>
            </a:extLst>
          </p:cNvPr>
          <p:cNvSpPr txBox="1"/>
          <p:nvPr/>
        </p:nvSpPr>
        <p:spPr>
          <a:xfrm>
            <a:off x="2512714" y="1532955"/>
            <a:ext cx="7088486" cy="646331"/>
          </a:xfrm>
          <a:prstGeom prst="rect">
            <a:avLst/>
          </a:prstGeom>
          <a:noFill/>
        </p:spPr>
        <p:txBody>
          <a:bodyPr wrap="square" rtlCol="0">
            <a:spAutoFit/>
          </a:bodyPr>
          <a:lstStyle/>
          <a:p>
            <a:r>
              <a:rPr lang="en-US" dirty="0"/>
              <a:t>4. Scroll down to the “Phone” section and enter your cellular/mobile phone number. </a:t>
            </a:r>
            <a:r>
              <a:rPr lang="en-US" b="1" dirty="0"/>
              <a:t>Save the changes.</a:t>
            </a:r>
          </a:p>
        </p:txBody>
      </p:sp>
      <p:sp>
        <p:nvSpPr>
          <p:cNvPr id="14" name="TextBox 13">
            <a:extLst>
              <a:ext uri="{FF2B5EF4-FFF2-40B4-BE49-F238E27FC236}">
                <a16:creationId xmlns:a16="http://schemas.microsoft.com/office/drawing/2014/main" id="{B8716C88-1F5A-6B50-743D-3BBF4410FC14}"/>
              </a:ext>
            </a:extLst>
          </p:cNvPr>
          <p:cNvSpPr txBox="1"/>
          <p:nvPr/>
        </p:nvSpPr>
        <p:spPr>
          <a:xfrm>
            <a:off x="119742" y="5834751"/>
            <a:ext cx="12072257" cy="707886"/>
          </a:xfrm>
          <a:prstGeom prst="rect">
            <a:avLst/>
          </a:prstGeom>
          <a:noFill/>
        </p:spPr>
        <p:txBody>
          <a:bodyPr wrap="square" rtlCol="0">
            <a:spAutoFit/>
          </a:bodyPr>
          <a:lstStyle/>
          <a:p>
            <a:pPr algn="ctr"/>
            <a:r>
              <a:rPr lang="en-US" sz="2000" b="1" dirty="0"/>
              <a:t>This completes the registration process. </a:t>
            </a:r>
          </a:p>
          <a:p>
            <a:pPr algn="ctr"/>
            <a:r>
              <a:rPr lang="en-US" sz="2000" b="1" dirty="0"/>
              <a:t>You won’t notice any changes until MFA is enforced by KHA in March.</a:t>
            </a:r>
          </a:p>
        </p:txBody>
      </p:sp>
    </p:spTree>
    <p:extLst>
      <p:ext uri="{BB962C8B-B14F-4D97-AF65-F5344CB8AC3E}">
        <p14:creationId xmlns:p14="http://schemas.microsoft.com/office/powerpoint/2010/main" val="243313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C9484-94F8-0E7E-B69D-450E013B6DB0}"/>
              </a:ext>
            </a:extLst>
          </p:cNvPr>
          <p:cNvSpPr>
            <a:spLocks noGrp="1"/>
          </p:cNvSpPr>
          <p:nvPr>
            <p:ph type="title"/>
          </p:nvPr>
        </p:nvSpPr>
        <p:spPr>
          <a:xfrm>
            <a:off x="838200" y="685800"/>
            <a:ext cx="5257800" cy="2275480"/>
          </a:xfrm>
        </p:spPr>
        <p:txBody>
          <a:bodyPr>
            <a:normAutofit/>
          </a:bodyPr>
          <a:lstStyle/>
          <a:p>
            <a:r>
              <a:rPr lang="en-US" dirty="0"/>
              <a:t>What Happens in March?</a:t>
            </a:r>
          </a:p>
        </p:txBody>
      </p:sp>
      <p:sp>
        <p:nvSpPr>
          <p:cNvPr id="3" name="Content Placeholder 2">
            <a:extLst>
              <a:ext uri="{FF2B5EF4-FFF2-40B4-BE49-F238E27FC236}">
                <a16:creationId xmlns:a16="http://schemas.microsoft.com/office/drawing/2014/main" id="{6AF75E76-0EA3-B3F2-811F-D9038FE5EAF6}"/>
              </a:ext>
            </a:extLst>
          </p:cNvPr>
          <p:cNvSpPr>
            <a:spLocks noGrp="1"/>
          </p:cNvSpPr>
          <p:nvPr>
            <p:ph idx="1"/>
          </p:nvPr>
        </p:nvSpPr>
        <p:spPr>
          <a:xfrm>
            <a:off x="838199" y="3319796"/>
            <a:ext cx="5257799" cy="2852404"/>
          </a:xfrm>
        </p:spPr>
        <p:txBody>
          <a:bodyPr>
            <a:normAutofit/>
          </a:bodyPr>
          <a:lstStyle/>
          <a:p>
            <a:r>
              <a:rPr lang="en-US" dirty="0"/>
              <a:t>In March, KHA will enforce MFA on all SAMIS logins. The next slides detail what you will experience when MFA is enforced.</a:t>
            </a:r>
          </a:p>
        </p:txBody>
      </p:sp>
      <p:pic>
        <p:nvPicPr>
          <p:cNvPr id="5" name="Graphic 4" descr="Monthly calendar with solid fill">
            <a:extLst>
              <a:ext uri="{FF2B5EF4-FFF2-40B4-BE49-F238E27FC236}">
                <a16:creationId xmlns:a16="http://schemas.microsoft.com/office/drawing/2014/main" id="{F7427594-BDDA-4DDF-2835-3F8EFAA803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2889" y="965892"/>
            <a:ext cx="4925879" cy="4925879"/>
          </a:xfrm>
          <a:prstGeom prst="rect">
            <a:avLst/>
          </a:prstGeom>
        </p:spPr>
      </p:pic>
    </p:spTree>
    <p:extLst>
      <p:ext uri="{BB962C8B-B14F-4D97-AF65-F5344CB8AC3E}">
        <p14:creationId xmlns:p14="http://schemas.microsoft.com/office/powerpoint/2010/main" val="325155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D28E-A4AD-5E56-586C-6C72AF78B465}"/>
              </a:ext>
            </a:extLst>
          </p:cNvPr>
          <p:cNvSpPr>
            <a:spLocks noGrp="1"/>
          </p:cNvSpPr>
          <p:nvPr>
            <p:ph type="title"/>
          </p:nvPr>
        </p:nvSpPr>
        <p:spPr/>
        <p:txBody>
          <a:bodyPr/>
          <a:lstStyle/>
          <a:p>
            <a:r>
              <a:rPr lang="en-US" dirty="0"/>
              <a:t>How does my login change?</a:t>
            </a:r>
          </a:p>
        </p:txBody>
      </p:sp>
      <p:pic>
        <p:nvPicPr>
          <p:cNvPr id="3074" name="Picture 2">
            <a:extLst>
              <a:ext uri="{FF2B5EF4-FFF2-40B4-BE49-F238E27FC236}">
                <a16:creationId xmlns:a16="http://schemas.microsoft.com/office/drawing/2014/main" id="{E35C8456-A21B-F714-5E72-5277F8FB66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302" b="27357"/>
          <a:stretch/>
        </p:blipFill>
        <p:spPr bwMode="auto">
          <a:xfrm>
            <a:off x="1047905" y="1690688"/>
            <a:ext cx="3345238" cy="4231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BACCF1-1ED3-B3ED-AD0C-11C38A7E838C}"/>
              </a:ext>
            </a:extLst>
          </p:cNvPr>
          <p:cNvSpPr txBox="1"/>
          <p:nvPr/>
        </p:nvSpPr>
        <p:spPr>
          <a:xfrm>
            <a:off x="5529943" y="2275114"/>
            <a:ext cx="4191000" cy="3139321"/>
          </a:xfrm>
          <a:prstGeom prst="rect">
            <a:avLst/>
          </a:prstGeom>
          <a:noFill/>
        </p:spPr>
        <p:txBody>
          <a:bodyPr wrap="square" rtlCol="0">
            <a:spAutoFit/>
          </a:bodyPr>
          <a:lstStyle/>
          <a:p>
            <a:r>
              <a:rPr lang="en-US" dirty="0"/>
              <a:t>After you enter your username and password, you will be prompted for multifactor authentication. </a:t>
            </a:r>
          </a:p>
          <a:p>
            <a:endParaRPr lang="en-US" dirty="0"/>
          </a:p>
          <a:p>
            <a:r>
              <a:rPr lang="en-US" dirty="0"/>
              <a:t>Please note, although email is an option, email is not a secure method of MFA- if your email is compromised, an attacker could gain access to your MFA codes. </a:t>
            </a:r>
          </a:p>
          <a:p>
            <a:endParaRPr lang="en-US" dirty="0"/>
          </a:p>
          <a:p>
            <a:r>
              <a:rPr lang="en-US" dirty="0"/>
              <a:t>Select the “Send Via” drop down.</a:t>
            </a:r>
          </a:p>
        </p:txBody>
      </p:sp>
    </p:spTree>
    <p:extLst>
      <p:ext uri="{BB962C8B-B14F-4D97-AF65-F5344CB8AC3E}">
        <p14:creationId xmlns:p14="http://schemas.microsoft.com/office/powerpoint/2010/main" val="402374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ED6DD-FB5E-C653-ED88-F51EF51C9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FBE5D-926C-205B-F675-D57B44BCED68}"/>
              </a:ext>
            </a:extLst>
          </p:cNvPr>
          <p:cNvSpPr>
            <a:spLocks noGrp="1"/>
          </p:cNvSpPr>
          <p:nvPr>
            <p:ph type="title"/>
          </p:nvPr>
        </p:nvSpPr>
        <p:spPr/>
        <p:txBody>
          <a:bodyPr/>
          <a:lstStyle/>
          <a:p>
            <a:r>
              <a:rPr lang="en-US" dirty="0"/>
              <a:t>How does my login change?</a:t>
            </a:r>
          </a:p>
        </p:txBody>
      </p:sp>
      <p:sp>
        <p:nvSpPr>
          <p:cNvPr id="4" name="TextBox 3">
            <a:extLst>
              <a:ext uri="{FF2B5EF4-FFF2-40B4-BE49-F238E27FC236}">
                <a16:creationId xmlns:a16="http://schemas.microsoft.com/office/drawing/2014/main" id="{75F9482C-D29E-CAF6-5792-590356C3645F}"/>
              </a:ext>
            </a:extLst>
          </p:cNvPr>
          <p:cNvSpPr txBox="1"/>
          <p:nvPr/>
        </p:nvSpPr>
        <p:spPr>
          <a:xfrm>
            <a:off x="5529943" y="2275114"/>
            <a:ext cx="4191000" cy="2585323"/>
          </a:xfrm>
          <a:prstGeom prst="rect">
            <a:avLst/>
          </a:prstGeom>
          <a:noFill/>
        </p:spPr>
        <p:txBody>
          <a:bodyPr wrap="square" rtlCol="0">
            <a:spAutoFit/>
          </a:bodyPr>
          <a:lstStyle/>
          <a:p>
            <a:r>
              <a:rPr lang="en-US" dirty="0"/>
              <a:t>Choose the option for Text (SMS)</a:t>
            </a:r>
          </a:p>
          <a:p>
            <a:endParaRPr lang="en-US" dirty="0"/>
          </a:p>
          <a:p>
            <a:r>
              <a:rPr lang="en-US" dirty="0"/>
              <a:t>You will receive a code that you will then enter. </a:t>
            </a:r>
          </a:p>
          <a:p>
            <a:endParaRPr lang="en-US" dirty="0"/>
          </a:p>
          <a:p>
            <a:r>
              <a:rPr lang="en-US" dirty="0"/>
              <a:t>You can choose to confirm your device for a duration of time so that you are not prompted each time for MFA. </a:t>
            </a:r>
          </a:p>
        </p:txBody>
      </p:sp>
      <p:pic>
        <p:nvPicPr>
          <p:cNvPr id="6" name="Picture 5">
            <a:extLst>
              <a:ext uri="{FF2B5EF4-FFF2-40B4-BE49-F238E27FC236}">
                <a16:creationId xmlns:a16="http://schemas.microsoft.com/office/drawing/2014/main" id="{96F75490-C963-0E99-961B-1A87673BA612}"/>
              </a:ext>
            </a:extLst>
          </p:cNvPr>
          <p:cNvPicPr>
            <a:picLocks noChangeAspect="1"/>
          </p:cNvPicPr>
          <p:nvPr/>
        </p:nvPicPr>
        <p:blipFill>
          <a:blip r:embed="rId2"/>
          <a:stretch>
            <a:fillRect/>
          </a:stretch>
        </p:blipFill>
        <p:spPr>
          <a:xfrm>
            <a:off x="932000" y="1906157"/>
            <a:ext cx="3448227" cy="4305521"/>
          </a:xfrm>
          <a:prstGeom prst="rect">
            <a:avLst/>
          </a:prstGeom>
        </p:spPr>
      </p:pic>
      <p:sp>
        <p:nvSpPr>
          <p:cNvPr id="8" name="Oval 7">
            <a:extLst>
              <a:ext uri="{FF2B5EF4-FFF2-40B4-BE49-F238E27FC236}">
                <a16:creationId xmlns:a16="http://schemas.microsoft.com/office/drawing/2014/main" id="{69E279F7-9C49-FF86-B40C-3BB8BFBF82A4}"/>
              </a:ext>
            </a:extLst>
          </p:cNvPr>
          <p:cNvSpPr/>
          <p:nvPr/>
        </p:nvSpPr>
        <p:spPr>
          <a:xfrm>
            <a:off x="1621971" y="3668486"/>
            <a:ext cx="1992086" cy="5551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7856696"/>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D38AC9D3B1A54884B7C79A13DA3CC2" ma:contentTypeVersion="17" ma:contentTypeDescription="Create a new document." ma:contentTypeScope="" ma:versionID="d4767c9a7cbfdd9afa1cdbe8d5fe91f7">
  <xsd:schema xmlns:xsd="http://www.w3.org/2001/XMLSchema" xmlns:xs="http://www.w3.org/2001/XMLSchema" xmlns:p="http://schemas.microsoft.com/office/2006/metadata/properties" xmlns:ns2="5820673b-4373-433a-bd93-d3ae9e6132ce" xmlns:ns3="db1c354f-5bc8-4c37-b963-ce2c3ea554cf" targetNamespace="http://schemas.microsoft.com/office/2006/metadata/properties" ma:root="true" ma:fieldsID="9c0aa38e76fabc8059a1b0f14173d0f3" ns2:_="" ns3:_="">
    <xsd:import namespace="5820673b-4373-433a-bd93-d3ae9e6132ce"/>
    <xsd:import namespace="db1c354f-5bc8-4c37-b963-ce2c3ea554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0673b-4373-433a-bd93-d3ae9e613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d88cf9f-7654-463e-b89e-b714bf59a2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c354f-5bc8-4c37-b963-ce2c3ea554c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20673b-4373-433a-bd93-d3ae9e6132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3B9F19-A1D2-4210-BF9B-EA5344692C28}">
  <ds:schemaRefs>
    <ds:schemaRef ds:uri="http://schemas.microsoft.com/sharepoint/v3/contenttype/forms"/>
  </ds:schemaRefs>
</ds:datastoreItem>
</file>

<file path=customXml/itemProps2.xml><?xml version="1.0" encoding="utf-8"?>
<ds:datastoreItem xmlns:ds="http://schemas.openxmlformats.org/officeDocument/2006/customXml" ds:itemID="{7F78166F-3BD7-4C86-8D80-3C63BD6E7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20673b-4373-433a-bd93-d3ae9e6132ce"/>
    <ds:schemaRef ds:uri="db1c354f-5bc8-4c37-b963-ce2c3ea554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A432D-B2A8-4F1C-B3D8-4E41FCCC76CD}">
  <ds:schemaRefs>
    <ds:schemaRef ds:uri="http://schemas.microsoft.com/office/2006/metadata/properties"/>
    <ds:schemaRef ds:uri="http://schemas.microsoft.com/office/infopath/2007/PartnerControls"/>
    <ds:schemaRef ds:uri="5820673b-4373-433a-bd93-d3ae9e6132ce"/>
  </ds:schemaRefs>
</ds:datastoreItem>
</file>

<file path=docProps/app.xml><?xml version="1.0" encoding="utf-8"?>
<Properties xmlns="http://schemas.openxmlformats.org/officeDocument/2006/extended-properties" xmlns:vt="http://schemas.openxmlformats.org/officeDocument/2006/docPropsVTypes">
  <TotalTime>162</TotalTime>
  <Words>720</Words>
  <Application>Microsoft Office PowerPoint</Application>
  <PresentationFormat>Widescreen</PresentationFormat>
  <Paragraphs>73</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Aharoni</vt:lpstr>
      <vt:lpstr>Aptos</vt:lpstr>
      <vt:lpstr>Arial</vt:lpstr>
      <vt:lpstr>Avenir Next LT Pro</vt:lpstr>
      <vt:lpstr>FadeVTI</vt:lpstr>
      <vt:lpstr>SAMIS Login Changes</vt:lpstr>
      <vt:lpstr> What is Multifactor Authentication (MFA)? </vt:lpstr>
      <vt:lpstr>Why is MFA Important?</vt:lpstr>
      <vt:lpstr>What You Need to Do</vt:lpstr>
      <vt:lpstr>How do I register for MFA?</vt:lpstr>
      <vt:lpstr>How do I register for MFA?</vt:lpstr>
      <vt:lpstr>What Happens in March?</vt:lpstr>
      <vt:lpstr>How does my login change?</vt:lpstr>
      <vt:lpstr>How does my login change?</vt:lpstr>
      <vt:lpstr>FAQs</vt:lpstr>
      <vt:lpstr>FAQs</vt:lpstr>
      <vt:lpstr>Questions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Bugbee</dc:creator>
  <cp:lastModifiedBy>Greg Bugbee</cp:lastModifiedBy>
  <cp:revision>1</cp:revision>
  <dcterms:created xsi:type="dcterms:W3CDTF">2025-01-05T11:27:01Z</dcterms:created>
  <dcterms:modified xsi:type="dcterms:W3CDTF">2025-01-06T16:03:16Z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0x01010071D38AC9D3B1A54884B7C79A13DA3CC2</vt:lpwstr>
  </property>
  <property fmtid="{D5CDD505-2E9C-101B-9397-08002B2CF9AE}" pid="3" name="MediaServiceImageTags">
    <vt:lpwstr/>
  </property>
</Properties>
</file>