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4" r:id="rId5"/>
    <p:sldId id="265" r:id="rId6"/>
    <p:sldId id="295" r:id="rId7"/>
    <p:sldId id="303" r:id="rId8"/>
    <p:sldId id="300" r:id="rId9"/>
    <p:sldId id="311" r:id="rId10"/>
    <p:sldId id="309" r:id="rId11"/>
    <p:sldId id="312" r:id="rId12"/>
    <p:sldId id="304" r:id="rId13"/>
    <p:sldId id="302" r:id="rId14"/>
    <p:sldId id="31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3935"/>
    <a:srgbClr val="044871"/>
    <a:srgbClr val="083951"/>
    <a:srgbClr val="194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92"/>
    <p:restoredTop sz="96327"/>
  </p:normalViewPr>
  <p:slideViewPr>
    <p:cSldViewPr snapToGrid="0" snapToObjects="1">
      <p:cViewPr varScale="1">
        <p:scale>
          <a:sx n="112" d="100"/>
          <a:sy n="112" d="100"/>
        </p:scale>
        <p:origin x="9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332674-777C-7E5B-FB10-55AA738924E9}"/>
              </a:ext>
            </a:extLst>
          </p:cNvPr>
          <p:cNvSpPr/>
          <p:nvPr userDrawn="1"/>
        </p:nvSpPr>
        <p:spPr>
          <a:xfrm>
            <a:off x="0" y="0"/>
            <a:ext cx="12191998" cy="5257800"/>
          </a:xfrm>
          <a:prstGeom prst="rect">
            <a:avLst/>
          </a:prstGeom>
          <a:solidFill>
            <a:srgbClr val="0448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132C6-F41B-E035-BF4B-25419163A4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00164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Franklin Gothic Heavy" panose="020B06030201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BC983-5610-96D0-F2C1-B3CB8C7ED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983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ED1F92-02EC-C22E-B4A2-8D1DBF9574EC}"/>
              </a:ext>
            </a:extLst>
          </p:cNvPr>
          <p:cNvCxnSpPr/>
          <p:nvPr userDrawn="1"/>
        </p:nvCxnSpPr>
        <p:spPr>
          <a:xfrm>
            <a:off x="1158240" y="1986281"/>
            <a:ext cx="0" cy="3058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person, child&#10;&#10;Description automatically generated">
            <a:extLst>
              <a:ext uri="{FF2B5EF4-FFF2-40B4-BE49-F238E27FC236}">
                <a16:creationId xmlns:a16="http://schemas.microsoft.com/office/drawing/2014/main" id="{8349490A-469B-723E-9B37-32CC4166D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size="0"/>
                    </a14:imgEffect>
                  </a14:imgLayer>
                </a14:imgProps>
              </a:ext>
            </a:extLst>
          </a:blip>
          <a:srcRect b="17407"/>
          <a:stretch/>
        </p:blipFill>
        <p:spPr>
          <a:xfrm>
            <a:off x="0" y="0"/>
            <a:ext cx="12192000" cy="188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8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88382-05DE-B29C-36BD-745D7032E4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325527"/>
            <a:ext cx="6172200" cy="4543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B5D47-51C3-CBC9-DD64-05EEF144E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12337A-8A01-3807-321A-17507014AA59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8A8057-8527-53ED-633F-18AF383CA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6492"/>
            <a:ext cx="10515600" cy="1169035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4557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43CDCD6-E7A9-9790-3A89-1430B799DE6B}"/>
              </a:ext>
            </a:extLst>
          </p:cNvPr>
          <p:cNvSpPr/>
          <p:nvPr userDrawn="1"/>
        </p:nvSpPr>
        <p:spPr>
          <a:xfrm>
            <a:off x="0" y="0"/>
            <a:ext cx="12192000" cy="1534160"/>
          </a:xfrm>
          <a:prstGeom prst="rect">
            <a:avLst/>
          </a:prstGeom>
          <a:solidFill>
            <a:srgbClr val="0448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886F14-2232-E8E8-0E03-22E9B908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278731"/>
          </a:xfrm>
        </p:spPr>
        <p:txBody>
          <a:bodyPr vert="eaVert"/>
          <a:lstStyle>
            <a:lvl1pPr>
              <a:defRPr b="1" i="0">
                <a:solidFill>
                  <a:schemeClr val="bg1"/>
                </a:solidFill>
                <a:latin typeface="Franklin Gothic Heavy" panose="020B06030201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6C2243-4BA0-F422-B3CE-5AB2A1D3F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9035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FEF2B0-9152-F9C7-B6E0-31C63C5995FB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5651FD-17EA-5EEE-77F2-D645350BA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7335" y="284957"/>
            <a:ext cx="94821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75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332674-777C-7E5B-FB10-55AA738924E9}"/>
              </a:ext>
            </a:extLst>
          </p:cNvPr>
          <p:cNvSpPr/>
          <p:nvPr userDrawn="1"/>
        </p:nvSpPr>
        <p:spPr>
          <a:xfrm>
            <a:off x="0" y="0"/>
            <a:ext cx="12191998" cy="5257800"/>
          </a:xfrm>
          <a:prstGeom prst="rect">
            <a:avLst/>
          </a:prstGeom>
          <a:solidFill>
            <a:srgbClr val="0448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132C6-F41B-E035-BF4B-25419163A4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00164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Franklin Gothic Heavy" panose="020B06030201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BC983-5610-96D0-F2C1-B3CB8C7ED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983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ED1F92-02EC-C22E-B4A2-8D1DBF9574EC}"/>
              </a:ext>
            </a:extLst>
          </p:cNvPr>
          <p:cNvCxnSpPr/>
          <p:nvPr userDrawn="1"/>
        </p:nvCxnSpPr>
        <p:spPr>
          <a:xfrm>
            <a:off x="1158240" y="1986281"/>
            <a:ext cx="0" cy="3058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B42CCA23-F8A8-9A49-D0CA-B3E06E7D05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12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BC1FC-2F85-8E59-7CE0-664AAEBA5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C55CF-2042-6F4B-D6CC-82F541718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  <a:lvl2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2pPr>
            <a:lvl3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3pPr>
            <a:lvl4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4pPr>
            <a:lvl5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C0583-E320-4F49-58D9-D3DB58FBE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fld id="{7CD7C9F7-5B52-8540-AD3A-7CDF5D024BAF}" type="datetimeFigureOut">
              <a:rPr lang="en-US" smtClean="0"/>
              <a:pPr/>
              <a:t>9/4/2024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48A92-6A75-E219-87A2-EC110DE90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Kids Hope Alliance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64BB5-A873-FA26-C1CA-08CCB71F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| </a:t>
            </a:r>
            <a:fld id="{2E71CA8E-7B2F-3443-AAD0-E29BC45E3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3DD758-275B-A6CF-BA8F-A64AA09C8117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5B9CDC-075C-221D-21A7-542F06C2B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9695" y="240507"/>
            <a:ext cx="94821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34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522877-3C79-49B2-771E-2B59B9B3A91D}"/>
              </a:ext>
            </a:extLst>
          </p:cNvPr>
          <p:cNvSpPr/>
          <p:nvPr userDrawn="1"/>
        </p:nvSpPr>
        <p:spPr>
          <a:xfrm>
            <a:off x="0" y="0"/>
            <a:ext cx="12191998" cy="5257800"/>
          </a:xfrm>
          <a:prstGeom prst="rect">
            <a:avLst/>
          </a:prstGeom>
          <a:solidFill>
            <a:srgbClr val="1940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A70B1C2-ACC0-7B62-CE21-05AB197CA6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Franklin Gothic Heavy" panose="020B06030201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71F3B2E-E071-51D3-7957-0233E55B1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9738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8D414-CDD2-8E7A-32C5-B1EBD31F5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  <a:lvl2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2pPr>
            <a:lvl3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3pPr>
            <a:lvl4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4pPr>
            <a:lvl5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87A40-9841-13D0-AFFC-8A67AB38D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  <a:lvl2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2pPr>
            <a:lvl3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3pPr>
            <a:lvl4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4pPr>
            <a:lvl5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1528A0-06D5-6B1D-4420-636D859B6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5998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0444AED-C6FE-AF41-177F-C3D269979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fld id="{7CD7C9F7-5B52-8540-AD3A-7CDF5D024BAF}" type="datetimeFigureOut">
              <a:rPr lang="en-US" smtClean="0"/>
              <a:pPr/>
              <a:t>9/4/2024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F2EF8E7-4C79-D60F-260B-AFB942188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Kids Hope Alliance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91D28E-6705-5144-B877-A50970A5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| </a:t>
            </a:r>
            <a:fld id="{2E71CA8E-7B2F-3443-AAD0-E29BC45E3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72066D-A468-FEE6-A51A-4B9D652D4143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F81302-240E-F899-FDEC-A463439CAA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7335" y="284957"/>
            <a:ext cx="94821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6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EF5AA55-BEC1-7E27-2EEE-BA127F731DE7}"/>
              </a:ext>
            </a:extLst>
          </p:cNvPr>
          <p:cNvSpPr/>
          <p:nvPr userDrawn="1"/>
        </p:nvSpPr>
        <p:spPr>
          <a:xfrm>
            <a:off x="0" y="0"/>
            <a:ext cx="12192000" cy="1534160"/>
          </a:xfrm>
          <a:prstGeom prst="rect">
            <a:avLst/>
          </a:prstGeom>
          <a:solidFill>
            <a:srgbClr val="1940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610F3-A296-4269-7A13-AAE1AA25E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083951"/>
                </a:solidFill>
                <a:latin typeface="Franklin Gothic Heavy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1DB372-7F33-1C5E-D709-07E8B3455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  <a:lvl2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2pPr>
            <a:lvl3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3pPr>
            <a:lvl4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4pPr>
            <a:lvl5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07AC69-A11A-4B5F-2A5F-E558CBC35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083951"/>
                </a:solidFill>
                <a:latin typeface="Franklin Gothic Heavy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F8E9D-51FF-ECB7-A9CB-4C929E90EF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  <a:lvl2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2pPr>
            <a:lvl3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3pPr>
            <a:lvl4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4pPr>
            <a:lvl5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4C400B0-149D-8F94-1665-36D107497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A4CB398-5B13-7A21-4123-1F22B775C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fld id="{7CD7C9F7-5B52-8540-AD3A-7CDF5D024BAF}" type="datetimeFigureOut">
              <a:rPr lang="en-US" smtClean="0"/>
              <a:pPr/>
              <a:t>9/4/2024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3855A56-2A71-53D4-653F-92249F6D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Kids Hope Alliance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8974284-F47F-672D-6865-9A3727A25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| </a:t>
            </a:r>
            <a:fld id="{2E71CA8E-7B2F-3443-AAD0-E29BC45E3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88734D-BFDB-607C-EFAE-4A163CCF6DB3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4CFD3F-20C9-333B-E6F9-078C6F3AA6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7335" y="284957"/>
            <a:ext cx="94821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4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D6768B4-6C8E-0E74-134D-AA981A831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2D6B1E-9065-246E-1A10-E6FBC319F032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5D9C0A-10BF-425F-18F7-A83DF837CD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7335" y="284957"/>
            <a:ext cx="94821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9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48416D-69DF-853D-AFD3-53C4333ECC47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0448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DB090FB-D1DD-7170-9156-54DE4F15F685}"/>
              </a:ext>
            </a:extLst>
          </p:cNvPr>
          <p:cNvSpPr txBox="1">
            <a:spLocks/>
          </p:cNvSpPr>
          <p:nvPr userDrawn="1"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bg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Section Divider (add text)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C0004B7-D161-BB2C-3752-34AC84388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413FD3-91E3-D28A-BCEB-73ADF1EBD944}"/>
              </a:ext>
            </a:extLst>
          </p:cNvPr>
          <p:cNvSpPr txBox="1"/>
          <p:nvPr userDrawn="1"/>
        </p:nvSpPr>
        <p:spPr>
          <a:xfrm>
            <a:off x="237093" y="5994323"/>
            <a:ext cx="851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+mj-lt"/>
              </a:rPr>
              <a:t>Every child deserves the opportunity to reach their academic, career, and civic potential.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B1D671-48AC-6274-96A4-0653A49C099B}"/>
              </a:ext>
            </a:extLst>
          </p:cNvPr>
          <p:cNvCxnSpPr>
            <a:cxnSpLocks/>
          </p:cNvCxnSpPr>
          <p:nvPr userDrawn="1"/>
        </p:nvCxnSpPr>
        <p:spPr>
          <a:xfrm flipH="1">
            <a:off x="254000" y="6306300"/>
            <a:ext cx="63161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B5DE5F5-772E-2BCB-D96C-3AA9000E35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1895" y="365125"/>
            <a:ext cx="948210" cy="996950"/>
          </a:xfrm>
          <a:prstGeom prst="rect">
            <a:avLst/>
          </a:prstGeom>
        </p:spPr>
      </p:pic>
      <p:pic>
        <p:nvPicPr>
          <p:cNvPr id="11" name="Picture 10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EC589F3B-4303-0163-FDB2-7A0A24DF9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45307" y="2651330"/>
            <a:ext cx="1762196" cy="1175371"/>
          </a:xfrm>
          <a:prstGeom prst="rect">
            <a:avLst/>
          </a:prstGeom>
        </p:spPr>
      </p:pic>
      <p:pic>
        <p:nvPicPr>
          <p:cNvPr id="21" name="Picture 20" descr="A group of children in colorful dresses&#10;&#10;Description automatically generated with low confidence">
            <a:extLst>
              <a:ext uri="{FF2B5EF4-FFF2-40B4-BE49-F238E27FC236}">
                <a16:creationId xmlns:a16="http://schemas.microsoft.com/office/drawing/2014/main" id="{D2CBA2CE-22AB-A24A-51DF-0062B5F06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1846"/>
          <a:stretch/>
        </p:blipFill>
        <p:spPr>
          <a:xfrm>
            <a:off x="10427434" y="3834051"/>
            <a:ext cx="1780069" cy="3036863"/>
          </a:xfrm>
          <a:prstGeom prst="rect">
            <a:avLst/>
          </a:prstGeom>
        </p:spPr>
      </p:pic>
      <p:pic>
        <p:nvPicPr>
          <p:cNvPr id="25" name="Picture 24" descr="A picture containing person, child, child, indoor&#10;&#10;Description automatically generated">
            <a:extLst>
              <a:ext uri="{FF2B5EF4-FFF2-40B4-BE49-F238E27FC236}">
                <a16:creationId xmlns:a16="http://schemas.microsoft.com/office/drawing/2014/main" id="{AF7DD1C4-6942-7895-746C-ED4AA45A0F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27434" y="1320557"/>
            <a:ext cx="1764564" cy="1323423"/>
          </a:xfrm>
          <a:prstGeom prst="rect">
            <a:avLst/>
          </a:prstGeom>
        </p:spPr>
      </p:pic>
      <p:pic>
        <p:nvPicPr>
          <p:cNvPr id="27" name="Picture 26" descr="A picture containing person, indoor, child&#10;&#10;Description automatically generated">
            <a:extLst>
              <a:ext uri="{FF2B5EF4-FFF2-40B4-BE49-F238E27FC236}">
                <a16:creationId xmlns:a16="http://schemas.microsoft.com/office/drawing/2014/main" id="{5E7BF208-9194-A92E-AA1B-C147863B50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42939" y="-2865"/>
            <a:ext cx="1764564" cy="132342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006ED1-E75D-B87B-CFA2-8D5C47B40F10}"/>
              </a:ext>
            </a:extLst>
          </p:cNvPr>
          <p:cNvCxnSpPr/>
          <p:nvPr userDrawn="1"/>
        </p:nvCxnSpPr>
        <p:spPr>
          <a:xfrm>
            <a:off x="10427434" y="1320557"/>
            <a:ext cx="17800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4CB899-FFD6-1F71-8124-AD595E239FA2}"/>
              </a:ext>
            </a:extLst>
          </p:cNvPr>
          <p:cNvCxnSpPr/>
          <p:nvPr userDrawn="1"/>
        </p:nvCxnSpPr>
        <p:spPr>
          <a:xfrm>
            <a:off x="10427434" y="2642556"/>
            <a:ext cx="17800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5CD076-EB2E-3CFF-996C-8910399C8F09}"/>
              </a:ext>
            </a:extLst>
          </p:cNvPr>
          <p:cNvCxnSpPr/>
          <p:nvPr userDrawn="1"/>
        </p:nvCxnSpPr>
        <p:spPr>
          <a:xfrm>
            <a:off x="10427434" y="3825277"/>
            <a:ext cx="17800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D07372-4CFB-FCED-9F92-4672EF51B667}"/>
              </a:ext>
            </a:extLst>
          </p:cNvPr>
          <p:cNvCxnSpPr/>
          <p:nvPr userDrawn="1"/>
        </p:nvCxnSpPr>
        <p:spPr>
          <a:xfrm>
            <a:off x="10442939" y="-31217"/>
            <a:ext cx="0" cy="692820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11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AF4CB-59DE-1BC2-BF33-C8C162FEF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066"/>
            <a:ext cx="3932237" cy="1225549"/>
          </a:xfrm>
        </p:spPr>
        <p:txBody>
          <a:bodyPr anchor="b"/>
          <a:lstStyle>
            <a:lvl1pPr>
              <a:defRPr sz="3200" b="1" i="0">
                <a:solidFill>
                  <a:schemeClr val="bg1"/>
                </a:solidFill>
                <a:latin typeface="Franklin Gothic Heavy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65451-B91A-FF79-F5C0-C714D6060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02924"/>
            <a:ext cx="6172200" cy="4119461"/>
          </a:xfrm>
        </p:spPr>
        <p:txBody>
          <a:bodyPr/>
          <a:lstStyle>
            <a:lvl1pPr>
              <a:defRPr sz="3200" b="1" i="0">
                <a:solidFill>
                  <a:srgbClr val="044871"/>
                </a:solidFill>
                <a:latin typeface="Franklin Gothic Heavy" panose="020B0603020102020204" pitchFamily="34" charset="0"/>
              </a:defRPr>
            </a:lvl1pPr>
            <a:lvl2pPr>
              <a:defRPr sz="2800" b="0" i="0">
                <a:solidFill>
                  <a:srgbClr val="044871"/>
                </a:solidFill>
                <a:latin typeface="Franklin Gothic Book" panose="020B0503020102020204" pitchFamily="34" charset="0"/>
              </a:defRPr>
            </a:lvl2pPr>
            <a:lvl3pPr>
              <a:defRPr sz="2400" b="0" i="0">
                <a:solidFill>
                  <a:srgbClr val="044871"/>
                </a:solidFill>
                <a:latin typeface="Franklin Gothic Book" panose="020B0503020102020204" pitchFamily="34" charset="0"/>
              </a:defRPr>
            </a:lvl3pPr>
            <a:lvl4pPr>
              <a:defRPr sz="2000" b="0" i="0">
                <a:solidFill>
                  <a:srgbClr val="044871"/>
                </a:solidFill>
                <a:latin typeface="Franklin Gothic Book" panose="020B0503020102020204" pitchFamily="34" charset="0"/>
              </a:defRPr>
            </a:lvl4pPr>
            <a:lvl5pPr>
              <a:defRPr sz="2000" b="0" i="0">
                <a:solidFill>
                  <a:srgbClr val="044871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10D796-260F-1CAF-8E01-D77EA8A4D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65869"/>
            <a:ext cx="3932237" cy="3456516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98F020-D1E3-29FE-BB13-9D8225A403ED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9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6E6665-8D2A-801A-D595-4EB3FBEFADF0}"/>
              </a:ext>
            </a:extLst>
          </p:cNvPr>
          <p:cNvSpPr/>
          <p:nvPr userDrawn="1"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0448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917BF2-FF04-766E-DD05-98B033E7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C36CA-E38F-7ABF-0AC3-498F45E90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3D088E-2932-1F4A-9FFB-6AC7C93D4A25}"/>
              </a:ext>
            </a:extLst>
          </p:cNvPr>
          <p:cNvSpPr txBox="1"/>
          <p:nvPr userDrawn="1"/>
        </p:nvSpPr>
        <p:spPr>
          <a:xfrm>
            <a:off x="4045159" y="6115580"/>
            <a:ext cx="7193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83951"/>
                </a:solidFill>
                <a:latin typeface="+mj-lt"/>
              </a:rPr>
              <a:t>Every child deserves the opportunity to reach their academic, career, and civic potential.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E8039769-FAB3-8E55-2CB1-5EE4AAAF758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18335" y="5349875"/>
            <a:ext cx="1346200" cy="13775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ABA010-76A7-FC1C-F737-1E0E9D84A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409" y="6127750"/>
            <a:ext cx="558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>
                <a:solidFill>
                  <a:srgbClr val="E53935"/>
                </a:solidFill>
              </a:rPr>
              <a:t>|</a:t>
            </a:r>
            <a:r>
              <a:rPr lang="en-US" dirty="0"/>
              <a:t> </a:t>
            </a:r>
            <a:fld id="{2E71CA8E-7B2F-3443-AAD0-E29BC45E3C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26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Franklin Gothic Heavy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kern="1200">
          <a:solidFill>
            <a:schemeClr val="bg1"/>
          </a:solidFill>
          <a:latin typeface="Franklin Gothic Medium" panose="020B06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kern="1200">
          <a:solidFill>
            <a:schemeClr val="bg1"/>
          </a:solidFill>
          <a:latin typeface="Franklin Gothic Medium" panose="020B06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bg1"/>
          </a:solidFill>
          <a:latin typeface="Franklin Gothic Medium" panose="020B06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bg1"/>
          </a:solidFill>
          <a:latin typeface="Franklin Gothic Medium" panose="020B06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bg1"/>
          </a:solidFill>
          <a:latin typeface="Franklin Gothic Medium" panose="020B06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idshopealliance.org/RFP/RFP8.aspx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dherrin1@coj.net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7375C-452C-DAF6-883B-9DBC44CFC3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Youth Civic Engagement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B88BDA-8063-8A8D-6EFF-2ACBE822E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9839"/>
            <a:ext cx="9144000" cy="1710104"/>
          </a:xfrm>
        </p:spPr>
        <p:txBody>
          <a:bodyPr>
            <a:normAutofit fontScale="55000" lnSpcReduction="2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900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Informal RFP Non-Construction 15996-24</a:t>
            </a:r>
          </a:p>
          <a:p>
            <a:pPr>
              <a:spcBef>
                <a:spcPts val="0"/>
              </a:spcBef>
            </a:pPr>
            <a:r>
              <a:rPr lang="en-US" sz="2900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Pre bid Conference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9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900" dirty="0"/>
              <a:t>DATE: </a:t>
            </a:r>
            <a:r>
              <a:rPr lang="en-US" sz="2900" dirty="0">
                <a:solidFill>
                  <a:srgbClr val="FF0000"/>
                </a:solidFill>
              </a:rPr>
              <a:t>9/4/24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						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2ECB0C-57B2-1B02-1023-2DE55ABC42B0}"/>
              </a:ext>
            </a:extLst>
          </p:cNvPr>
          <p:cNvCxnSpPr/>
          <p:nvPr/>
        </p:nvCxnSpPr>
        <p:spPr>
          <a:xfrm>
            <a:off x="1850065" y="-14176"/>
            <a:ext cx="0" cy="13822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B31C81-215A-0A47-12FF-C52DA93FBB18}"/>
              </a:ext>
            </a:extLst>
          </p:cNvPr>
          <p:cNvCxnSpPr/>
          <p:nvPr/>
        </p:nvCxnSpPr>
        <p:spPr>
          <a:xfrm>
            <a:off x="3242930" y="-14176"/>
            <a:ext cx="0" cy="13822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548A8F-73CC-E508-1D52-0BF9C26E1C12}"/>
              </a:ext>
            </a:extLst>
          </p:cNvPr>
          <p:cNvCxnSpPr/>
          <p:nvPr/>
        </p:nvCxnSpPr>
        <p:spPr>
          <a:xfrm>
            <a:off x="5971953" y="-14176"/>
            <a:ext cx="0" cy="13822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5ACD2F-BA18-F9DE-C8CA-24346773E2B8}"/>
              </a:ext>
            </a:extLst>
          </p:cNvPr>
          <p:cNvCxnSpPr/>
          <p:nvPr/>
        </p:nvCxnSpPr>
        <p:spPr>
          <a:xfrm>
            <a:off x="8396177" y="0"/>
            <a:ext cx="0" cy="13822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147BFA-8744-6E6D-EF13-15B14B7E4A86}"/>
              </a:ext>
            </a:extLst>
          </p:cNvPr>
          <p:cNvCxnSpPr/>
          <p:nvPr/>
        </p:nvCxnSpPr>
        <p:spPr>
          <a:xfrm>
            <a:off x="10827488" y="-14176"/>
            <a:ext cx="0" cy="13822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F9940F-5393-CAE1-1768-1E026496CDD3}"/>
              </a:ext>
            </a:extLst>
          </p:cNvPr>
          <p:cNvCxnSpPr/>
          <p:nvPr/>
        </p:nvCxnSpPr>
        <p:spPr>
          <a:xfrm>
            <a:off x="0" y="1368057"/>
            <a:ext cx="1226288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790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4A33F-C877-26B3-9B23-9607EF7DC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 IMPORTANT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BC601-67D6-126E-DD2B-018178E4C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8243"/>
            <a:ext cx="8279674" cy="4281443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23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Maximum award: $135,000.00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2300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</a:rPr>
              <a:t>Term of Agreement: </a:t>
            </a:r>
            <a:r>
              <a:rPr lang="en-US" sz="1900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</a:rPr>
              <a:t>October 1, 2024 – May 31, 2025 – up to three (3) one-year renewals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23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Target Population: </a:t>
            </a:r>
            <a:r>
              <a:rPr lang="en-US" sz="2300" b="0" i="0" dirty="0">
                <a:solidFill>
                  <a:srgbClr val="00B0F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9</a:t>
            </a:r>
            <a:r>
              <a:rPr lang="en-US" sz="2300" b="0" i="0" baseline="30000" dirty="0">
                <a:solidFill>
                  <a:srgbClr val="00B0F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th</a:t>
            </a:r>
            <a:r>
              <a:rPr lang="en-US" sz="2300" b="0" i="0" dirty="0">
                <a:solidFill>
                  <a:srgbClr val="00B0F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 thru 12</a:t>
            </a:r>
            <a:r>
              <a:rPr lang="en-US" sz="2300" b="0" i="0" baseline="30000" dirty="0">
                <a:solidFill>
                  <a:srgbClr val="00B0F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th</a:t>
            </a:r>
            <a:r>
              <a:rPr lang="en-US" sz="2300" b="0" i="0" dirty="0">
                <a:solidFill>
                  <a:srgbClr val="00B0F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 </a:t>
            </a:r>
            <a:r>
              <a:rPr lang="en-US" sz="23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graders residing in Duval County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2300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</a:rPr>
              <a:t>Deadline to submit questions: </a:t>
            </a:r>
            <a:r>
              <a:rPr lang="en-US" sz="2300" dirty="0">
                <a:solidFill>
                  <a:srgbClr val="00B0F0"/>
                </a:solidFill>
                <a:highlight>
                  <a:srgbClr val="FFFFFF"/>
                </a:highlight>
                <a:latin typeface="Franklin Gothic" panose="02000003060000020004"/>
              </a:rPr>
              <a:t>September 13, 2024, 4:00PM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23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An addendum will be sent to all respondents 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23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Pre-bid </a:t>
            </a:r>
            <a:r>
              <a:rPr lang="en-US" sz="2300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</a:rPr>
              <a:t>recording available by 9/5/24 </a:t>
            </a:r>
            <a:r>
              <a:rPr lang="en-US" sz="2300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  <a:hlinkClick r:id="rId2"/>
              </a:rPr>
              <a:t>https://www.kidshopealliance.org/RFP/RFP8.aspx</a:t>
            </a:r>
            <a:endParaRPr lang="en-US" sz="2300" dirty="0">
              <a:solidFill>
                <a:srgbClr val="000000"/>
              </a:solidFill>
              <a:highlight>
                <a:srgbClr val="FFFFFF"/>
              </a:highlight>
              <a:latin typeface="Franklin Gothic" panose="02000003060000020004"/>
            </a:endParaRP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23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Complete survey: browser and email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endParaRPr lang="en-US" sz="23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ranklin Gothic" panose="02000003060000020004"/>
            </a:endParaRPr>
          </a:p>
          <a:p>
            <a:pPr>
              <a:spcBef>
                <a:spcPts val="600"/>
              </a:spcBef>
              <a:spcAft>
                <a:spcPts val="2400"/>
              </a:spcAft>
            </a:pPr>
            <a:endParaRPr lang="en-US" sz="23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ranklin Gothic" panose="02000003060000020004"/>
            </a:endParaRPr>
          </a:p>
          <a:p>
            <a:pPr>
              <a:spcBef>
                <a:spcPts val="600"/>
              </a:spcBef>
              <a:spcAft>
                <a:spcPts val="2400"/>
              </a:spcAft>
            </a:pPr>
            <a:endParaRPr lang="en-US" sz="23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ranklin Gothic" panose="02000003060000020004"/>
            </a:endParaRPr>
          </a:p>
          <a:p>
            <a:pPr>
              <a:spcBef>
                <a:spcPts val="0"/>
              </a:spcBef>
            </a:pPr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ranklin Gothic" panose="02000003060000020004"/>
            </a:endParaRPr>
          </a:p>
          <a:p>
            <a:pPr marL="0" indent="0">
              <a:buNone/>
            </a:pPr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123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3D black question marks with one yellow question mark">
            <a:extLst>
              <a:ext uri="{FF2B5EF4-FFF2-40B4-BE49-F238E27FC236}">
                <a16:creationId xmlns:a16="http://schemas.microsoft.com/office/drawing/2014/main" id="{BE885993-EA41-7055-5B8E-25FD3D1A4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41" r="61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60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DBB05-D606-6AC5-BC2F-03E66905C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SPEAKER 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5C73F-5518-43A7-A50B-8FDA63E3D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495" y="146364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Dasha Herrin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Buyer, Procurement Division</a:t>
            </a:r>
          </a:p>
          <a:p>
            <a:pPr marL="0" indent="0">
              <a:buNone/>
            </a:pPr>
            <a:r>
              <a:rPr lang="en-US" sz="2400" dirty="0">
                <a:highlight>
                  <a:srgbClr val="FFFFFF"/>
                </a:highlight>
                <a:latin typeface="Franklin Gothic" panose="02000003060000020004"/>
                <a:hlinkClick r:id="rId2"/>
              </a:rPr>
              <a:t>dherrin1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Franklin Gothic" panose="02000003060000020004"/>
                <a:hlinkClick r:id="rId2"/>
              </a:rPr>
              <a:t>@coj.net</a:t>
            </a:r>
            <a:endParaRPr lang="en-US" sz="2400" b="0" i="0" dirty="0">
              <a:effectLst/>
              <a:highlight>
                <a:srgbClr val="FFFFFF"/>
              </a:highlight>
              <a:latin typeface="Franklin Gothic" panose="02000003060000020004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</a:rPr>
              <a:t>904-255-8844</a:t>
            </a:r>
          </a:p>
          <a:p>
            <a:pPr marL="0" indent="0">
              <a:buNone/>
            </a:pPr>
            <a:endParaRPr lang="en-US" sz="2400" dirty="0">
              <a:highlight>
                <a:srgbClr val="FFFF00"/>
              </a:highlight>
              <a:latin typeface="Franklin Gothic" panose="02000003060000020004"/>
            </a:endParaRP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Ombudsman Designate</a:t>
            </a:r>
          </a:p>
          <a:p>
            <a:endParaRPr lang="en-US" sz="2400" dirty="0">
              <a:solidFill>
                <a:schemeClr val="tx1"/>
              </a:solidFill>
              <a:latin typeface="Franklin Gothic" panose="02000003060000020004"/>
            </a:endParaRP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Kenneth Darity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Chief Administrative Officer, KHA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754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D422-D1EC-2F9C-2E3C-109765C35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DELIVERY AND CLOSING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B3D69-110D-F111-8A07-382760E10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977"/>
            <a:ext cx="10515600" cy="30402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Franklin Gothic" panose="02000003060000020004"/>
              </a:rPr>
              <a:t>Response Delivery Location:</a:t>
            </a:r>
          </a:p>
          <a:p>
            <a:pPr lvl="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Franklin Gothic" panose="02000003060000020004"/>
              </a:rPr>
              <a:t>1 Cloud System – Supplier Portal</a:t>
            </a:r>
          </a:p>
          <a:p>
            <a:pPr lvl="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Franklin Gothic" panose="02000003060000020004"/>
              </a:rPr>
              <a:t>Search - Solicitation </a:t>
            </a:r>
          </a:p>
          <a:p>
            <a:pPr lvl="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Franklin Gothic" panose="02000003060000020004"/>
              </a:rPr>
              <a:t>Solicitation # </a:t>
            </a:r>
            <a:r>
              <a:rPr lang="en-US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15996-24</a:t>
            </a:r>
          </a:p>
          <a:p>
            <a:pPr>
              <a:lnSpc>
                <a:spcPct val="70000"/>
              </a:lnSpc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Franklin Gothic" panose="02000003060000020004"/>
              </a:rPr>
              <a:t>Bid Closing Date </a:t>
            </a:r>
            <a:r>
              <a:rPr lang="en-US" sz="2600" dirty="0">
                <a:solidFill>
                  <a:srgbClr val="FF0000"/>
                </a:solidFill>
                <a:latin typeface="Franklin Gothic" panose="02000003060000020004"/>
              </a:rPr>
              <a:t>9/17/24 @ 4:00 PM</a:t>
            </a:r>
            <a:endParaRPr lang="en-US" dirty="0">
              <a:solidFill>
                <a:schemeClr val="tx1"/>
              </a:solidFill>
              <a:latin typeface="Franklin Gothic" panose="02000003060000020004"/>
            </a:endParaRPr>
          </a:p>
          <a:p>
            <a:pPr lvl="1">
              <a:spcAft>
                <a:spcPts val="1200"/>
              </a:spcAft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190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78FED-ACCA-8172-C900-B10FB4528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67" y="194210"/>
            <a:ext cx="10515600" cy="960438"/>
          </a:xfrm>
        </p:spPr>
        <p:txBody>
          <a:bodyPr/>
          <a:lstStyle/>
          <a:p>
            <a:pPr algn="ctr"/>
            <a:r>
              <a:rPr lang="en-US" dirty="0"/>
              <a:t>SUPPLIER PORTAL - Requirements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29E64E4-EAEF-766D-E010-BB594D72B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9531" y="1375954"/>
            <a:ext cx="10067536" cy="4740133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9074430-E3E9-BDE1-AEC1-9F00B74A9064}"/>
              </a:ext>
            </a:extLst>
          </p:cNvPr>
          <p:cNvSpPr/>
          <p:nvPr/>
        </p:nvSpPr>
        <p:spPr>
          <a:xfrm>
            <a:off x="2834735" y="4395591"/>
            <a:ext cx="709301" cy="316194"/>
          </a:xfrm>
          <a:prstGeom prst="ellipse">
            <a:avLst/>
          </a:prstGeom>
          <a:noFill/>
          <a:ln>
            <a:solidFill>
              <a:srgbClr val="E539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9FF1CDB-4CC1-0976-C026-FDB82EB3C566}"/>
              </a:ext>
            </a:extLst>
          </p:cNvPr>
          <p:cNvSpPr/>
          <p:nvPr/>
        </p:nvSpPr>
        <p:spPr>
          <a:xfrm>
            <a:off x="9649506" y="3535108"/>
            <a:ext cx="1392963" cy="675117"/>
          </a:xfrm>
          <a:prstGeom prst="ellipse">
            <a:avLst/>
          </a:prstGeom>
          <a:noFill/>
          <a:ln>
            <a:solidFill>
              <a:srgbClr val="E539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05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CA006-D144-6BAC-33A8-116C886FD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/>
              <a:t>1. AFFIRMATION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AD95F-4ED8-25EF-A9D1-6973C8135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024"/>
            <a:ext cx="8871857" cy="4289988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Click on </a:t>
            </a:r>
            <a:r>
              <a:rPr lang="en-US" sz="2400" dirty="0">
                <a:solidFill>
                  <a:srgbClr val="FF0000"/>
                </a:solidFill>
                <a:latin typeface="Franklin Gothic" panose="02000003060000020004"/>
              </a:rPr>
              <a:t>Preview Requirement Questionnaire </a:t>
            </a: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(1) Name and Title</a:t>
            </a: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(2) Company Name</a:t>
            </a: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(3) Bidder Acknowledgement </a:t>
            </a: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(4) Solicitation Silence – </a:t>
            </a:r>
            <a:r>
              <a:rPr lang="en-US" sz="24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violations may result in rejection/disqualification</a:t>
            </a:r>
            <a:endParaRPr lang="en-US" sz="2400" dirty="0">
              <a:solidFill>
                <a:schemeClr val="tx1"/>
              </a:solidFill>
              <a:latin typeface="Franklin Gothic" panose="02000003060000020004"/>
            </a:endParaRP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(5) Legal authorization - </a:t>
            </a:r>
            <a:r>
              <a:rPr lang="en-US" sz="24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 authorized to do business in Duval County </a:t>
            </a:r>
            <a:endParaRPr lang="en-US" sz="2400" dirty="0">
              <a:solidFill>
                <a:schemeClr val="tx1"/>
              </a:solidFill>
              <a:latin typeface="Franklin Gothic" panose="02000003060000020004"/>
            </a:endParaRP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(6) Certification of No Conflict of interest</a:t>
            </a: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(7) Equal Business Opportunity – JSEB</a:t>
            </a: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(8) Electronic Signature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  <a:latin typeface="Franklin Gothic" panose="02000003060000020004"/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  <a:latin typeface="Franklin Gothic" panose="02000003060000020004"/>
              </a:rPr>
              <a:t>*Must complete </a:t>
            </a:r>
            <a:r>
              <a:rPr lang="en-US" sz="2400">
                <a:solidFill>
                  <a:srgbClr val="FF0000"/>
                </a:solidFill>
                <a:latin typeface="Franklin Gothic" panose="02000003060000020004"/>
              </a:rPr>
              <a:t>each section</a:t>
            </a:r>
            <a:endParaRPr lang="en-US" sz="2400" dirty="0">
              <a:solidFill>
                <a:srgbClr val="FF0000"/>
              </a:solidFill>
              <a:latin typeface="Franklin Gothic" panose="02000003060000020004"/>
            </a:endParaRPr>
          </a:p>
          <a:p>
            <a:endParaRPr lang="en-US" sz="2400" dirty="0">
              <a:solidFill>
                <a:schemeClr val="tx1"/>
              </a:solidFill>
              <a:latin typeface="Franklin Gothic" panose="02000003060000020004"/>
            </a:endParaRPr>
          </a:p>
          <a:p>
            <a:endParaRPr lang="en-US" sz="2400" dirty="0">
              <a:solidFill>
                <a:schemeClr val="tx1"/>
              </a:solidFill>
              <a:latin typeface="Franklin Gothic" panose="02000003060000020004"/>
            </a:endParaRPr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666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8CF4239-0CB0-0287-D7D9-8AF593616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4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2. GENERAL REQUIREMENTS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E059C3-555A-9286-5705-7222D6B85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336" y="1441518"/>
            <a:ext cx="9588137" cy="528952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3B6EDF2-5795-C389-EF0F-8A99BFACB307}"/>
              </a:ext>
            </a:extLst>
          </p:cNvPr>
          <p:cNvSpPr/>
          <p:nvPr/>
        </p:nvSpPr>
        <p:spPr>
          <a:xfrm>
            <a:off x="1942011" y="1325564"/>
            <a:ext cx="1393371" cy="4925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426782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85714-D018-AC0E-362B-D547FED0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/>
              <a:t>2. GENERAL REQUIREMENTS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609E7-BE7F-FD48-FE9C-B96B467DC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8599"/>
            <a:ext cx="10515600" cy="4059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100" kern="100" dirty="0">
                <a:solidFill>
                  <a:schemeClr val="tx1"/>
                </a:solidFill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(1) Scope of Services – </a:t>
            </a:r>
            <a:r>
              <a:rPr lang="en-US" sz="2100" kern="100" dirty="0">
                <a:solidFill>
                  <a:srgbClr val="00B0F0"/>
                </a:solidFill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Learn about government, effective citizenship, and leadership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(2</a:t>
            </a:r>
            <a:r>
              <a:rPr lang="en-US" sz="2100" kern="100" dirty="0">
                <a:solidFill>
                  <a:schemeClr val="tx1"/>
                </a:solidFill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 Specifications - attachment (outlines the scope and requirements of the RFP)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100" kern="100" dirty="0">
                <a:solidFill>
                  <a:schemeClr val="tx1"/>
                </a:solidFill>
                <a:latin typeface="Franklin Gothic" panose="02000003060000020004"/>
                <a:ea typeface="Aptos" panose="020B0004020202020204" pitchFamily="34" charset="0"/>
                <a:cs typeface="Times New Roman"/>
              </a:rPr>
              <a:t>(3) </a:t>
            </a: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/>
              </a:rPr>
              <a:t>Minimum Supplier Qualification - </a:t>
            </a:r>
            <a:r>
              <a:rPr lang="en-US" sz="2100" kern="100" dirty="0">
                <a:solidFill>
                  <a:srgbClr val="00B0F0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/>
              </a:rPr>
              <a:t>501©3; registered in </a:t>
            </a:r>
            <a:r>
              <a:rPr lang="en-US" sz="2100" kern="100" dirty="0" err="1">
                <a:solidFill>
                  <a:srgbClr val="00B0F0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/>
              </a:rPr>
              <a:t>Sunbiz</a:t>
            </a:r>
            <a:r>
              <a:rPr lang="en-US" sz="2100" kern="100" dirty="0">
                <a:solidFill>
                  <a:srgbClr val="00B0F0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/>
              </a:rPr>
              <a:t> no later than 1/1/23 w/ active status; successfully completed youth civic engagement days services.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100" kern="100" dirty="0">
                <a:solidFill>
                  <a:schemeClr val="tx1"/>
                </a:solidFill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en-US" sz="2100" kern="100" dirty="0">
                <a:solidFill>
                  <a:schemeClr val="tx1"/>
                </a:solidFill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 Price Sheet - budget form 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100" kern="100" dirty="0">
                <a:solidFill>
                  <a:schemeClr val="tx1"/>
                </a:solidFill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5</a:t>
            </a:r>
            <a:r>
              <a:rPr lang="en-US" sz="2100" kern="100" dirty="0">
                <a:solidFill>
                  <a:schemeClr val="tx1"/>
                </a:solidFill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 General Requirements for RFP- attachments C,D,E, Form 2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(6</a:t>
            </a:r>
            <a:r>
              <a:rPr lang="en-US" sz="2100" kern="100" dirty="0">
                <a:solidFill>
                  <a:schemeClr val="tx1"/>
                </a:solidFill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 Description of Services and Deliverables - deliverables attachments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100" kern="100" dirty="0">
                <a:solidFill>
                  <a:schemeClr val="tx1"/>
                </a:solidFill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7</a:t>
            </a:r>
            <a:r>
              <a:rPr lang="en-US" sz="2100" kern="100" dirty="0">
                <a:solidFill>
                  <a:schemeClr val="tx1"/>
                </a:solidFill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 Response format for RFP – No more than 5 pages. Follow the directions closely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32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0DB34-31E9-F020-4773-833A6199E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3. EVALUATION CRITERIA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690849C-A3EB-257B-831F-9C4FB28B3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3709" y="1325564"/>
            <a:ext cx="9664581" cy="4549829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7966259-4881-8F65-9014-C0570040B999}"/>
              </a:ext>
            </a:extLst>
          </p:cNvPr>
          <p:cNvSpPr/>
          <p:nvPr/>
        </p:nvSpPr>
        <p:spPr>
          <a:xfrm>
            <a:off x="1717705" y="1325565"/>
            <a:ext cx="1247686" cy="5127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66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CA006-D144-6BAC-33A8-116C886F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21" y="200818"/>
            <a:ext cx="10515600" cy="960438"/>
          </a:xfrm>
        </p:spPr>
        <p:txBody>
          <a:bodyPr/>
          <a:lstStyle/>
          <a:p>
            <a:pPr algn="ctr"/>
            <a:r>
              <a:rPr lang="en-US" dirty="0"/>
              <a:t>3. EVALUATION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AD95F-4ED8-25EF-A9D1-6973C8135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160"/>
            <a:ext cx="10515600" cy="45239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(1) Contractor Detail – (max 12 pts)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(2) History with civic engagement and leadership skill development – (max 12 pts)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(3) Staffing Chart – (max 8 pts)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(4) Detail of services offered – (max 12 pts)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(5) Participant recruitment – (max 12 pts)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(6) Participant engagement and event structures – (max 12 pts)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(7) Transportation Needs  – (max 12 pts)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(8) Budget: </a:t>
            </a:r>
            <a:r>
              <a:rPr lang="en-US" sz="2000" u="sng" dirty="0">
                <a:solidFill>
                  <a:schemeClr val="tx1"/>
                </a:solidFill>
                <a:latin typeface="Franklin Gothic" panose="02000003060000020004"/>
              </a:rPr>
              <a:t>See Price Sheet</a:t>
            </a:r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– (max 12 pts)</a:t>
            </a:r>
          </a:p>
          <a:p>
            <a:pPr marL="0" indent="0" algn="ctr">
              <a:buNone/>
            </a:pPr>
            <a:r>
              <a:rPr lang="en-US" sz="18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Pay close attention to scoring matrix – evaluation criteria details</a:t>
            </a:r>
          </a:p>
          <a:p>
            <a:pPr marL="0" indent="0" algn="ctr">
              <a:buNone/>
            </a:pPr>
            <a:r>
              <a:rPr lang="en-US" sz="18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Contractors must </a:t>
            </a:r>
            <a:r>
              <a:rPr lang="en-US" sz="18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score a minimum of 80% of points overall </a:t>
            </a:r>
            <a:r>
              <a:rPr lang="en-US" sz="18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to be considered for funding.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/>
                </a:solidFill>
                <a:latin typeface="Franklin Gothic" panose="02000003060000020004"/>
              </a:rPr>
              <a:t>92 is Highest Possible Score</a:t>
            </a:r>
          </a:p>
        </p:txBody>
      </p:sp>
    </p:spTree>
    <p:extLst>
      <p:ext uri="{BB962C8B-B14F-4D97-AF65-F5344CB8AC3E}">
        <p14:creationId xmlns:p14="http://schemas.microsoft.com/office/powerpoint/2010/main" val="1877100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b1871b7-2613-4ad1-a33f-5594fdc0abd9">
      <Terms xmlns="http://schemas.microsoft.com/office/infopath/2007/PartnerControls"/>
    </lcf76f155ced4ddcb4097134ff3c332f>
    <TaxCatchAll xmlns="65a78d36-e69b-4136-ac7d-efba73aeb18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1F566D3525954EA850A7EEB69E9389" ma:contentTypeVersion="11" ma:contentTypeDescription="Create a new document." ma:contentTypeScope="" ma:versionID="a4ff80847cb2ad4932112f56eb0ec6ef">
  <xsd:schema xmlns:xsd="http://www.w3.org/2001/XMLSchema" xmlns:xs="http://www.w3.org/2001/XMLSchema" xmlns:p="http://schemas.microsoft.com/office/2006/metadata/properties" xmlns:ns2="ab1871b7-2613-4ad1-a33f-5594fdc0abd9" xmlns:ns3="65a78d36-e69b-4136-ac7d-efba73aeb180" targetNamespace="http://schemas.microsoft.com/office/2006/metadata/properties" ma:root="true" ma:fieldsID="45fc28c44cf4e05a7dd17bfef97d566d" ns2:_="" ns3:_="">
    <xsd:import namespace="ab1871b7-2613-4ad1-a33f-5594fdc0abd9"/>
    <xsd:import namespace="65a78d36-e69b-4136-ac7d-efba73aeb18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1871b7-2613-4ad1-a33f-5594fdc0abd9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a048830-5a57-4863-be05-52a55f6747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a78d36-e69b-4136-ac7d-efba73aeb18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830f6c7-ca19-42dd-9e81-0a1cd598a5e7}" ma:internalName="TaxCatchAll" ma:showField="CatchAllData" ma:web="65a78d36-e69b-4136-ac7d-efba73aeb1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7C512E-2CF5-4948-BFA3-9C95FBC805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D2A93B-367F-4804-A119-6BEC46C38617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65a78d36-e69b-4136-ac7d-efba73aeb180"/>
    <ds:schemaRef ds:uri="ab1871b7-2613-4ad1-a33f-5594fdc0abd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81E323C-87CC-49B6-BE20-5C1F9A7600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1871b7-2613-4ad1-a33f-5594fdc0abd9"/>
    <ds:schemaRef ds:uri="65a78d36-e69b-4136-ac7d-efba73aeb1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12136</TotalTime>
  <Words>504</Words>
  <Application>Microsoft Office PowerPoint</Application>
  <PresentationFormat>Widescreen</PresentationFormat>
  <Paragraphs>76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Cavolini</vt:lpstr>
      <vt:lpstr>Courier New</vt:lpstr>
      <vt:lpstr>Franklin Gothic</vt:lpstr>
      <vt:lpstr>Franklin Gothic Book</vt:lpstr>
      <vt:lpstr>Franklin Gothic Heavy</vt:lpstr>
      <vt:lpstr>Franklin Gothic Medium</vt:lpstr>
      <vt:lpstr>Wingdings</vt:lpstr>
      <vt:lpstr>Office Theme</vt:lpstr>
      <vt:lpstr>Youth Civic Engagement</vt:lpstr>
      <vt:lpstr>SPEAKER INTRODUCTIONS</vt:lpstr>
      <vt:lpstr>DELIVERY AND CLOSING DATE</vt:lpstr>
      <vt:lpstr>SUPPLIER PORTAL - Requirements</vt:lpstr>
      <vt:lpstr>1. AFFIRMATION </vt:lpstr>
      <vt:lpstr>2. GENERAL REQUIREMENTS </vt:lpstr>
      <vt:lpstr>2. GENERAL REQUIREMENTS </vt:lpstr>
      <vt:lpstr>3. EVALUATION CRITERIA</vt:lpstr>
      <vt:lpstr>3. EVALUATION CRITERIA</vt:lpstr>
      <vt:lpstr>OTHER IMPORTANT REMINDERS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Kenneth D.</cp:lastModifiedBy>
  <cp:revision>104</cp:revision>
  <dcterms:created xsi:type="dcterms:W3CDTF">2022-04-30T14:12:41Z</dcterms:created>
  <dcterms:modified xsi:type="dcterms:W3CDTF">2024-09-04T15:14:12Z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0x010100A41F566D3525954EA850A7EEB69E9389</vt:lpwstr>
  </property>
  <property fmtid="{D5CDD505-2E9C-101B-9397-08002B2CF9AE}" pid="3" name="MediaServiceImageTags">
    <vt:lpwstr/>
  </property>
</Properties>
</file>