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64" r:id="rId5"/>
    <p:sldId id="265" r:id="rId6"/>
    <p:sldId id="295" r:id="rId7"/>
    <p:sldId id="303" r:id="rId8"/>
    <p:sldId id="300" r:id="rId9"/>
    <p:sldId id="309" r:id="rId10"/>
    <p:sldId id="304" r:id="rId11"/>
    <p:sldId id="302" r:id="rId12"/>
    <p:sldId id="31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3935"/>
    <a:srgbClr val="044871"/>
    <a:srgbClr val="083951"/>
    <a:srgbClr val="1940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892"/>
    <p:restoredTop sz="96327"/>
  </p:normalViewPr>
  <p:slideViewPr>
    <p:cSldViewPr snapToGrid="0" snapToObjects="1">
      <p:cViewPr varScale="1">
        <p:scale>
          <a:sx n="112" d="100"/>
          <a:sy n="112" d="100"/>
        </p:scale>
        <p:origin x="9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6332674-777C-7E5B-FB10-55AA738924E9}"/>
              </a:ext>
            </a:extLst>
          </p:cNvPr>
          <p:cNvSpPr/>
          <p:nvPr userDrawn="1"/>
        </p:nvSpPr>
        <p:spPr>
          <a:xfrm>
            <a:off x="0" y="0"/>
            <a:ext cx="12191998" cy="5257800"/>
          </a:xfrm>
          <a:prstGeom prst="rect">
            <a:avLst/>
          </a:prstGeom>
          <a:solidFill>
            <a:srgbClr val="0448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6132C6-F41B-E035-BF4B-25419163A4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300164"/>
            <a:ext cx="9144000" cy="2387600"/>
          </a:xfrm>
        </p:spPr>
        <p:txBody>
          <a:bodyPr anchor="b">
            <a:normAutofit/>
          </a:bodyPr>
          <a:lstStyle>
            <a:lvl1pPr algn="l">
              <a:defRPr sz="5400" b="1" i="0">
                <a:solidFill>
                  <a:schemeClr val="bg1"/>
                </a:solidFill>
                <a:latin typeface="Franklin Gothic Heavy" panose="020B06030201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BC983-5610-96D0-F2C1-B3CB8C7ED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9839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Franklin Gothic" panose="0200000306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5ED1F92-02EC-C22E-B4A2-8D1DBF9574EC}"/>
              </a:ext>
            </a:extLst>
          </p:cNvPr>
          <p:cNvCxnSpPr/>
          <p:nvPr userDrawn="1"/>
        </p:nvCxnSpPr>
        <p:spPr>
          <a:xfrm>
            <a:off x="1158240" y="1986281"/>
            <a:ext cx="0" cy="30581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picture containing person, child&#10;&#10;Description automatically generated">
            <a:extLst>
              <a:ext uri="{FF2B5EF4-FFF2-40B4-BE49-F238E27FC236}">
                <a16:creationId xmlns:a16="http://schemas.microsoft.com/office/drawing/2014/main" id="{8349490A-469B-723E-9B37-32CC4166DB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size="0"/>
                    </a14:imgEffect>
                  </a14:imgLayer>
                </a14:imgProps>
              </a:ext>
            </a:extLst>
          </a:blip>
          <a:srcRect b="17407"/>
          <a:stretch/>
        </p:blipFill>
        <p:spPr>
          <a:xfrm>
            <a:off x="0" y="0"/>
            <a:ext cx="12192000" cy="188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80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588382-05DE-B29C-36BD-745D7032E4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1325527"/>
            <a:ext cx="6172200" cy="4543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8B5D47-51C3-CBC9-DD64-05EEF144E1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12337A-8A01-3807-321A-17507014AA59}"/>
              </a:ext>
            </a:extLst>
          </p:cNvPr>
          <p:cNvSpPr/>
          <p:nvPr userDrawn="1"/>
        </p:nvSpPr>
        <p:spPr>
          <a:xfrm>
            <a:off x="0" y="6790691"/>
            <a:ext cx="12192000" cy="67309"/>
          </a:xfrm>
          <a:prstGeom prst="rect">
            <a:avLst/>
          </a:prstGeom>
          <a:solidFill>
            <a:srgbClr val="E539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3935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A8A8057-8527-53ED-633F-18AF383CA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6492"/>
            <a:ext cx="10515600" cy="1169035"/>
          </a:xfrm>
        </p:spPr>
        <p:txBody>
          <a:bodyPr>
            <a:normAutofit/>
          </a:bodyPr>
          <a:lstStyle>
            <a:lvl1pPr>
              <a:defRPr sz="3200" b="0" i="0">
                <a:solidFill>
                  <a:schemeClr val="bg1"/>
                </a:solidFill>
                <a:latin typeface="Franklin Gothic" panose="0200000306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4557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43CDCD6-E7A9-9790-3A89-1430B799DE6B}"/>
              </a:ext>
            </a:extLst>
          </p:cNvPr>
          <p:cNvSpPr/>
          <p:nvPr userDrawn="1"/>
        </p:nvSpPr>
        <p:spPr>
          <a:xfrm>
            <a:off x="0" y="0"/>
            <a:ext cx="12192000" cy="1534160"/>
          </a:xfrm>
          <a:prstGeom prst="rect">
            <a:avLst/>
          </a:prstGeom>
          <a:solidFill>
            <a:srgbClr val="0448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886F14-2232-E8E8-0E03-22E9B9083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3278731"/>
          </a:xfrm>
        </p:spPr>
        <p:txBody>
          <a:bodyPr vert="eaVert"/>
          <a:lstStyle>
            <a:lvl1pPr>
              <a:defRPr b="1" i="0">
                <a:solidFill>
                  <a:schemeClr val="bg1"/>
                </a:solidFill>
                <a:latin typeface="Franklin Gothic Heavy" panose="020B06030201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6C2243-4BA0-F422-B3CE-5AB2A1D3F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69035"/>
          </a:xfrm>
        </p:spPr>
        <p:txBody>
          <a:bodyPr>
            <a:normAutofit/>
          </a:bodyPr>
          <a:lstStyle>
            <a:lvl1pPr>
              <a:defRPr sz="3200" b="0" i="0">
                <a:solidFill>
                  <a:schemeClr val="bg1"/>
                </a:solidFill>
                <a:latin typeface="Franklin Gothic" panose="0200000306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FEF2B0-9152-F9C7-B6E0-31C63C5995FB}"/>
              </a:ext>
            </a:extLst>
          </p:cNvPr>
          <p:cNvSpPr/>
          <p:nvPr userDrawn="1"/>
        </p:nvSpPr>
        <p:spPr>
          <a:xfrm>
            <a:off x="0" y="6790691"/>
            <a:ext cx="12192000" cy="67309"/>
          </a:xfrm>
          <a:prstGeom prst="rect">
            <a:avLst/>
          </a:prstGeom>
          <a:solidFill>
            <a:srgbClr val="E539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3935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5651FD-17EA-5EEE-77F2-D645350BAC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7335" y="284957"/>
            <a:ext cx="948210" cy="99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75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6332674-777C-7E5B-FB10-55AA738924E9}"/>
              </a:ext>
            </a:extLst>
          </p:cNvPr>
          <p:cNvSpPr/>
          <p:nvPr userDrawn="1"/>
        </p:nvSpPr>
        <p:spPr>
          <a:xfrm>
            <a:off x="0" y="0"/>
            <a:ext cx="12191998" cy="5257800"/>
          </a:xfrm>
          <a:prstGeom prst="rect">
            <a:avLst/>
          </a:prstGeom>
          <a:solidFill>
            <a:srgbClr val="0448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6132C6-F41B-E035-BF4B-25419163A4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300164"/>
            <a:ext cx="9144000" cy="2387600"/>
          </a:xfrm>
        </p:spPr>
        <p:txBody>
          <a:bodyPr anchor="b">
            <a:normAutofit/>
          </a:bodyPr>
          <a:lstStyle>
            <a:lvl1pPr algn="l">
              <a:defRPr sz="5400" b="1" i="0">
                <a:solidFill>
                  <a:schemeClr val="bg1"/>
                </a:solidFill>
                <a:latin typeface="Franklin Gothic Heavy" panose="020B06030201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BC983-5610-96D0-F2C1-B3CB8C7ED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9839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Franklin Gothic" panose="0200000306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5ED1F92-02EC-C22E-B4A2-8D1DBF9574EC}"/>
              </a:ext>
            </a:extLst>
          </p:cNvPr>
          <p:cNvCxnSpPr/>
          <p:nvPr userDrawn="1"/>
        </p:nvCxnSpPr>
        <p:spPr>
          <a:xfrm>
            <a:off x="1158240" y="1986281"/>
            <a:ext cx="0" cy="30581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ollage of people&#10;&#10;Description automatically generated with low confidence">
            <a:extLst>
              <a:ext uri="{FF2B5EF4-FFF2-40B4-BE49-F238E27FC236}">
                <a16:creationId xmlns:a16="http://schemas.microsoft.com/office/drawing/2014/main" id="{B42CCA23-F8A8-9A49-D0CA-B3E06E7D05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12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BC1FC-2F85-8E59-7CE0-664AAEBA5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0" i="0">
                <a:solidFill>
                  <a:schemeClr val="bg1"/>
                </a:solidFill>
                <a:latin typeface="Franklin Gothic" panose="0200000306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C55CF-2042-6F4B-D6CC-82F5417189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  <a:lvl2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2pPr>
            <a:lvl3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3pPr>
            <a:lvl4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4pPr>
            <a:lvl5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C0583-E320-4F49-58D9-D3DB58FBE9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</a:lstStyle>
          <a:p>
            <a:fld id="{7CD7C9F7-5B52-8540-AD3A-7CDF5D024BAF}" type="datetimeFigureOut">
              <a:rPr lang="en-US" smtClean="0"/>
              <a:pPr/>
              <a:t>8/23/2024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48A92-6A75-E219-87A2-EC110DE90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Kids Hope Alliance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64BB5-A873-FA26-C1CA-08CCB71F7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| </a:t>
            </a:r>
            <a:fld id="{2E71CA8E-7B2F-3443-AAD0-E29BC45E3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3DD758-275B-A6CF-BA8F-A64AA09C8117}"/>
              </a:ext>
            </a:extLst>
          </p:cNvPr>
          <p:cNvSpPr/>
          <p:nvPr userDrawn="1"/>
        </p:nvSpPr>
        <p:spPr>
          <a:xfrm>
            <a:off x="0" y="6790691"/>
            <a:ext cx="12192000" cy="67309"/>
          </a:xfrm>
          <a:prstGeom prst="rect">
            <a:avLst/>
          </a:prstGeom>
          <a:solidFill>
            <a:srgbClr val="E539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3935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5B9CDC-075C-221D-21A7-542F06C2B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9695" y="240507"/>
            <a:ext cx="948210" cy="99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34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7522877-3C79-49B2-771E-2B59B9B3A91D}"/>
              </a:ext>
            </a:extLst>
          </p:cNvPr>
          <p:cNvSpPr/>
          <p:nvPr userDrawn="1"/>
        </p:nvSpPr>
        <p:spPr>
          <a:xfrm>
            <a:off x="0" y="0"/>
            <a:ext cx="12191998" cy="5257800"/>
          </a:xfrm>
          <a:prstGeom prst="rect">
            <a:avLst/>
          </a:prstGeom>
          <a:solidFill>
            <a:srgbClr val="1940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A70B1C2-ACC0-7B62-CE21-05AB197CA6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5400" b="1" i="0">
                <a:solidFill>
                  <a:schemeClr val="bg1"/>
                </a:solidFill>
                <a:latin typeface="Franklin Gothic Heavy" panose="020B06030201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71F3B2E-E071-51D3-7957-0233E55B12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Franklin Gothic" panose="0200000306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89738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8D414-CDD2-8E7A-32C5-B1EBD31F5A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  <a:lvl2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2pPr>
            <a:lvl3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3pPr>
            <a:lvl4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4pPr>
            <a:lvl5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A87A40-9841-13D0-AFFC-8A67AB38D1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  <a:lvl2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2pPr>
            <a:lvl3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3pPr>
            <a:lvl4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4pPr>
            <a:lvl5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1528A0-06D5-6B1D-4420-636D859B6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5998"/>
          </a:xfrm>
        </p:spPr>
        <p:txBody>
          <a:bodyPr>
            <a:normAutofit/>
          </a:bodyPr>
          <a:lstStyle>
            <a:lvl1pPr>
              <a:defRPr sz="3200" b="0" i="0">
                <a:solidFill>
                  <a:schemeClr val="bg1"/>
                </a:solidFill>
                <a:latin typeface="Franklin Gothic" panose="0200000306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0444AED-C6FE-AF41-177F-C3D2699793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</a:lstStyle>
          <a:p>
            <a:fld id="{7CD7C9F7-5B52-8540-AD3A-7CDF5D024BAF}" type="datetimeFigureOut">
              <a:rPr lang="en-US" smtClean="0"/>
              <a:pPr/>
              <a:t>8/23/2024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F2EF8E7-4C79-D60F-260B-AFB942188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Kids Hope Alliance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B91D28E-6705-5144-B877-A50970A5D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| </a:t>
            </a:r>
            <a:fld id="{2E71CA8E-7B2F-3443-AAD0-E29BC45E3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72066D-A468-FEE6-A51A-4B9D652D4143}"/>
              </a:ext>
            </a:extLst>
          </p:cNvPr>
          <p:cNvSpPr/>
          <p:nvPr userDrawn="1"/>
        </p:nvSpPr>
        <p:spPr>
          <a:xfrm>
            <a:off x="0" y="6790691"/>
            <a:ext cx="12192000" cy="67309"/>
          </a:xfrm>
          <a:prstGeom prst="rect">
            <a:avLst/>
          </a:prstGeom>
          <a:solidFill>
            <a:srgbClr val="E539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3935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1F81302-240E-F899-FDEC-A463439CAA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7335" y="284957"/>
            <a:ext cx="948210" cy="99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69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EF5AA55-BEC1-7E27-2EEE-BA127F731DE7}"/>
              </a:ext>
            </a:extLst>
          </p:cNvPr>
          <p:cNvSpPr/>
          <p:nvPr userDrawn="1"/>
        </p:nvSpPr>
        <p:spPr>
          <a:xfrm>
            <a:off x="0" y="0"/>
            <a:ext cx="12192000" cy="1534160"/>
          </a:xfrm>
          <a:prstGeom prst="rect">
            <a:avLst/>
          </a:prstGeom>
          <a:solidFill>
            <a:srgbClr val="1940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C610F3-A296-4269-7A13-AAE1AA25E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083951"/>
                </a:solidFill>
                <a:latin typeface="Franklin Gothic Heavy" panose="020B06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1DB372-7F33-1C5E-D709-07E8B3455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  <a:lvl2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2pPr>
            <a:lvl3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3pPr>
            <a:lvl4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4pPr>
            <a:lvl5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07AC69-A11A-4B5F-2A5F-E558CBC359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083951"/>
                </a:solidFill>
                <a:latin typeface="Franklin Gothic Heavy" panose="020B06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8F8E9D-51FF-ECB7-A9CB-4C929E90EF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  <a:lvl2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2pPr>
            <a:lvl3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3pPr>
            <a:lvl4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4pPr>
            <a:lvl5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4C400B0-149D-8F94-1665-36D107497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200" b="0" i="0">
                <a:solidFill>
                  <a:schemeClr val="bg1"/>
                </a:solidFill>
                <a:latin typeface="Franklin Gothic" panose="0200000306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A4CB398-5B13-7A21-4123-1F22B775CD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</a:lstStyle>
          <a:p>
            <a:fld id="{7CD7C9F7-5B52-8540-AD3A-7CDF5D024BAF}" type="datetimeFigureOut">
              <a:rPr lang="en-US" smtClean="0"/>
              <a:pPr/>
              <a:t>8/23/2024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3855A56-2A71-53D4-653F-92249F6D3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Kids Hope Alliance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8974284-F47F-672D-6865-9A3727A25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| </a:t>
            </a:r>
            <a:fld id="{2E71CA8E-7B2F-3443-AAD0-E29BC45E3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88734D-BFDB-607C-EFAE-4A163CCF6DB3}"/>
              </a:ext>
            </a:extLst>
          </p:cNvPr>
          <p:cNvSpPr/>
          <p:nvPr userDrawn="1"/>
        </p:nvSpPr>
        <p:spPr>
          <a:xfrm>
            <a:off x="0" y="6790691"/>
            <a:ext cx="12192000" cy="67309"/>
          </a:xfrm>
          <a:prstGeom prst="rect">
            <a:avLst/>
          </a:prstGeom>
          <a:solidFill>
            <a:srgbClr val="E539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3935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4CFD3F-20C9-333B-E6F9-078C6F3AA6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7335" y="284957"/>
            <a:ext cx="948210" cy="99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543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D6768B4-6C8E-0E74-134D-AA981A831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200" b="0" i="0">
                <a:solidFill>
                  <a:schemeClr val="bg1"/>
                </a:solidFill>
                <a:latin typeface="Franklin Gothic" panose="0200000306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2D6B1E-9065-246E-1A10-E6FBC319F032}"/>
              </a:ext>
            </a:extLst>
          </p:cNvPr>
          <p:cNvSpPr/>
          <p:nvPr userDrawn="1"/>
        </p:nvSpPr>
        <p:spPr>
          <a:xfrm>
            <a:off x="0" y="6790691"/>
            <a:ext cx="12192000" cy="67309"/>
          </a:xfrm>
          <a:prstGeom prst="rect">
            <a:avLst/>
          </a:prstGeom>
          <a:solidFill>
            <a:srgbClr val="E539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3935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35D9C0A-10BF-425F-18F7-A83DF837CD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7335" y="284957"/>
            <a:ext cx="948210" cy="99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93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F48416D-69DF-853D-AFD3-53C4333ECC47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rgbClr val="0448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DB090FB-D1DD-7170-9156-54DE4F15F685}"/>
              </a:ext>
            </a:extLst>
          </p:cNvPr>
          <p:cNvSpPr txBox="1">
            <a:spLocks/>
          </p:cNvSpPr>
          <p:nvPr userDrawn="1"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chemeClr val="bg1"/>
                </a:solidFill>
                <a:latin typeface="Franklin Gothic Heavy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Section Divider (add text)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C0004B7-D161-BB2C-3752-34AC84388C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Franklin Gothic" panose="0200000306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413FD3-91E3-D28A-BCEB-73ADF1EBD944}"/>
              </a:ext>
            </a:extLst>
          </p:cNvPr>
          <p:cNvSpPr txBox="1"/>
          <p:nvPr userDrawn="1"/>
        </p:nvSpPr>
        <p:spPr>
          <a:xfrm>
            <a:off x="237093" y="5994323"/>
            <a:ext cx="8512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  <a:latin typeface="+mj-lt"/>
              </a:rPr>
              <a:t>Every child deserves the opportunity to reach their academic, career, and civic potential.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1B1D671-48AC-6274-96A4-0653A49C099B}"/>
              </a:ext>
            </a:extLst>
          </p:cNvPr>
          <p:cNvCxnSpPr>
            <a:cxnSpLocks/>
          </p:cNvCxnSpPr>
          <p:nvPr userDrawn="1"/>
        </p:nvCxnSpPr>
        <p:spPr>
          <a:xfrm flipH="1">
            <a:off x="254000" y="6306300"/>
            <a:ext cx="631610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3B5DE5F5-772E-2BCB-D96C-3AA9000E35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1895" y="365125"/>
            <a:ext cx="948210" cy="996950"/>
          </a:xfrm>
          <a:prstGeom prst="rect">
            <a:avLst/>
          </a:prstGeom>
        </p:spPr>
      </p:pic>
      <p:pic>
        <p:nvPicPr>
          <p:cNvPr id="11" name="Picture 10" descr="A group of people dancing&#10;&#10;Description automatically generated with medium confidence">
            <a:extLst>
              <a:ext uri="{FF2B5EF4-FFF2-40B4-BE49-F238E27FC236}">
                <a16:creationId xmlns:a16="http://schemas.microsoft.com/office/drawing/2014/main" id="{EC589F3B-4303-0163-FDB2-7A0A24DF99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45307" y="2651330"/>
            <a:ext cx="1762196" cy="1175371"/>
          </a:xfrm>
          <a:prstGeom prst="rect">
            <a:avLst/>
          </a:prstGeom>
        </p:spPr>
      </p:pic>
      <p:pic>
        <p:nvPicPr>
          <p:cNvPr id="21" name="Picture 20" descr="A group of children in colorful dresses&#10;&#10;Description automatically generated with low confidence">
            <a:extLst>
              <a:ext uri="{FF2B5EF4-FFF2-40B4-BE49-F238E27FC236}">
                <a16:creationId xmlns:a16="http://schemas.microsoft.com/office/drawing/2014/main" id="{D2CBA2CE-22AB-A24A-51DF-0062B5F066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21846"/>
          <a:stretch/>
        </p:blipFill>
        <p:spPr>
          <a:xfrm>
            <a:off x="10427434" y="3834051"/>
            <a:ext cx="1780069" cy="3036863"/>
          </a:xfrm>
          <a:prstGeom prst="rect">
            <a:avLst/>
          </a:prstGeom>
        </p:spPr>
      </p:pic>
      <p:pic>
        <p:nvPicPr>
          <p:cNvPr id="25" name="Picture 24" descr="A picture containing person, child, child, indoor&#10;&#10;Description automatically generated">
            <a:extLst>
              <a:ext uri="{FF2B5EF4-FFF2-40B4-BE49-F238E27FC236}">
                <a16:creationId xmlns:a16="http://schemas.microsoft.com/office/drawing/2014/main" id="{AF7DD1C4-6942-7895-746C-ED4AA45A0F8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27434" y="1320557"/>
            <a:ext cx="1764564" cy="1323423"/>
          </a:xfrm>
          <a:prstGeom prst="rect">
            <a:avLst/>
          </a:prstGeom>
        </p:spPr>
      </p:pic>
      <p:pic>
        <p:nvPicPr>
          <p:cNvPr id="27" name="Picture 26" descr="A picture containing person, indoor, child&#10;&#10;Description automatically generated">
            <a:extLst>
              <a:ext uri="{FF2B5EF4-FFF2-40B4-BE49-F238E27FC236}">
                <a16:creationId xmlns:a16="http://schemas.microsoft.com/office/drawing/2014/main" id="{5E7BF208-9194-A92E-AA1B-C147863B500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42939" y="-2865"/>
            <a:ext cx="1764564" cy="132342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8006ED1-E75D-B87B-CFA2-8D5C47B40F10}"/>
              </a:ext>
            </a:extLst>
          </p:cNvPr>
          <p:cNvCxnSpPr/>
          <p:nvPr userDrawn="1"/>
        </p:nvCxnSpPr>
        <p:spPr>
          <a:xfrm>
            <a:off x="10427434" y="1320557"/>
            <a:ext cx="17800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24CB899-FFD6-1F71-8124-AD595E239FA2}"/>
              </a:ext>
            </a:extLst>
          </p:cNvPr>
          <p:cNvCxnSpPr/>
          <p:nvPr userDrawn="1"/>
        </p:nvCxnSpPr>
        <p:spPr>
          <a:xfrm>
            <a:off x="10427434" y="2642556"/>
            <a:ext cx="17800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85CD076-EB2E-3CFF-996C-8910399C8F09}"/>
              </a:ext>
            </a:extLst>
          </p:cNvPr>
          <p:cNvCxnSpPr/>
          <p:nvPr userDrawn="1"/>
        </p:nvCxnSpPr>
        <p:spPr>
          <a:xfrm>
            <a:off x="10427434" y="3825277"/>
            <a:ext cx="17800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3D07372-4CFB-FCED-9F92-4672EF51B667}"/>
              </a:ext>
            </a:extLst>
          </p:cNvPr>
          <p:cNvCxnSpPr/>
          <p:nvPr userDrawn="1"/>
        </p:nvCxnSpPr>
        <p:spPr>
          <a:xfrm>
            <a:off x="10442939" y="-31217"/>
            <a:ext cx="0" cy="692820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11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AF4CB-59DE-1BC2-BF33-C8C162FEF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0066"/>
            <a:ext cx="3932237" cy="1225549"/>
          </a:xfrm>
        </p:spPr>
        <p:txBody>
          <a:bodyPr anchor="b"/>
          <a:lstStyle>
            <a:lvl1pPr>
              <a:defRPr sz="3200" b="1" i="0">
                <a:solidFill>
                  <a:schemeClr val="bg1"/>
                </a:solidFill>
                <a:latin typeface="Franklin Gothic Heavy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65451-B91A-FF79-F5C0-C714D6060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402924"/>
            <a:ext cx="6172200" cy="4119461"/>
          </a:xfrm>
        </p:spPr>
        <p:txBody>
          <a:bodyPr/>
          <a:lstStyle>
            <a:lvl1pPr>
              <a:defRPr sz="3200" b="1" i="0">
                <a:solidFill>
                  <a:srgbClr val="044871"/>
                </a:solidFill>
                <a:latin typeface="Franklin Gothic Heavy" panose="020B0603020102020204" pitchFamily="34" charset="0"/>
              </a:defRPr>
            </a:lvl1pPr>
            <a:lvl2pPr>
              <a:defRPr sz="2800" b="0" i="0">
                <a:solidFill>
                  <a:srgbClr val="044871"/>
                </a:solidFill>
                <a:latin typeface="Franklin Gothic Book" panose="020B0503020102020204" pitchFamily="34" charset="0"/>
              </a:defRPr>
            </a:lvl2pPr>
            <a:lvl3pPr>
              <a:defRPr sz="2400" b="0" i="0">
                <a:solidFill>
                  <a:srgbClr val="044871"/>
                </a:solidFill>
                <a:latin typeface="Franklin Gothic Book" panose="020B0503020102020204" pitchFamily="34" charset="0"/>
              </a:defRPr>
            </a:lvl3pPr>
            <a:lvl4pPr>
              <a:defRPr sz="2000" b="0" i="0">
                <a:solidFill>
                  <a:srgbClr val="044871"/>
                </a:solidFill>
                <a:latin typeface="Franklin Gothic Book" panose="020B0503020102020204" pitchFamily="34" charset="0"/>
              </a:defRPr>
            </a:lvl4pPr>
            <a:lvl5pPr>
              <a:defRPr sz="2000" b="0" i="0">
                <a:solidFill>
                  <a:srgbClr val="044871"/>
                </a:solidFill>
                <a:latin typeface="Franklin Gothic Book" panose="020B05030201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10D796-260F-1CAF-8E01-D77EA8A4D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65869"/>
            <a:ext cx="3932237" cy="3456516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98F020-D1E3-29FE-BB13-9D8225A403ED}"/>
              </a:ext>
            </a:extLst>
          </p:cNvPr>
          <p:cNvSpPr/>
          <p:nvPr userDrawn="1"/>
        </p:nvSpPr>
        <p:spPr>
          <a:xfrm>
            <a:off x="0" y="6790691"/>
            <a:ext cx="12192000" cy="67309"/>
          </a:xfrm>
          <a:prstGeom prst="rect">
            <a:avLst/>
          </a:prstGeom>
          <a:solidFill>
            <a:srgbClr val="E539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539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993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6E6665-8D2A-801A-D595-4EB3FBEFADF0}"/>
              </a:ext>
            </a:extLst>
          </p:cNvPr>
          <p:cNvSpPr/>
          <p:nvPr userDrawn="1"/>
        </p:nvSpPr>
        <p:spPr>
          <a:xfrm>
            <a:off x="0" y="0"/>
            <a:ext cx="12191998" cy="1325563"/>
          </a:xfrm>
          <a:prstGeom prst="rect">
            <a:avLst/>
          </a:prstGeom>
          <a:solidFill>
            <a:srgbClr val="0448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917BF2-FF04-766E-DD05-98B033E7A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0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C36CA-E38F-7ABF-0AC3-498F45E90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3D088E-2932-1F4A-9FFB-6AC7C93D4A25}"/>
              </a:ext>
            </a:extLst>
          </p:cNvPr>
          <p:cNvSpPr txBox="1"/>
          <p:nvPr userDrawn="1"/>
        </p:nvSpPr>
        <p:spPr>
          <a:xfrm>
            <a:off x="4045159" y="6115580"/>
            <a:ext cx="7193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83951"/>
                </a:solidFill>
                <a:latin typeface="+mj-lt"/>
              </a:rPr>
              <a:t>Every child deserves the opportunity to reach their academic, career, and civic potential.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E8039769-FAB3-8E55-2CB1-5EE4AAAF758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18335" y="5349875"/>
            <a:ext cx="1346200" cy="13775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7ABA010-76A7-FC1C-F737-1E0E9D84A2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409" y="6127750"/>
            <a:ext cx="558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83951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>
                <a:solidFill>
                  <a:srgbClr val="E53935"/>
                </a:solidFill>
              </a:rPr>
              <a:t>|</a:t>
            </a:r>
            <a:r>
              <a:rPr lang="en-US" dirty="0"/>
              <a:t> </a:t>
            </a:r>
            <a:fld id="{2E71CA8E-7B2F-3443-AAD0-E29BC45E3C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263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Franklin Gothic Heavy" panose="020B06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800" kern="1200">
          <a:solidFill>
            <a:schemeClr val="bg1"/>
          </a:solidFill>
          <a:latin typeface="Franklin Gothic Medium" panose="020B06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400" kern="1200">
          <a:solidFill>
            <a:schemeClr val="bg1"/>
          </a:solidFill>
          <a:latin typeface="Franklin Gothic Medium" panose="020B06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kern="1200">
          <a:solidFill>
            <a:schemeClr val="bg1"/>
          </a:solidFill>
          <a:latin typeface="Franklin Gothic Medium" panose="020B06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kern="1200">
          <a:solidFill>
            <a:schemeClr val="bg1"/>
          </a:solidFill>
          <a:latin typeface="Franklin Gothic Medium" panose="020B06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kern="1200">
          <a:solidFill>
            <a:schemeClr val="bg1"/>
          </a:solidFill>
          <a:latin typeface="Franklin Gothic Medium" panose="020B06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CSpitler@coj.net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idshopealliance.org/RFP/RFP6.aspx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7375C-452C-DAF6-883B-9DBC44CFC3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Mayor’s Young Leaders Advisory Council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B88BDA-8063-8A8D-6EFF-2ACBE822E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9839"/>
            <a:ext cx="9144000" cy="1710104"/>
          </a:xfrm>
        </p:spPr>
        <p:txBody>
          <a:bodyPr>
            <a:normAutofit fontScale="55000" lnSpcReduction="20000"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900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Informal RFP Non-Construction 15987-24.2</a:t>
            </a:r>
          </a:p>
          <a:p>
            <a:pPr>
              <a:spcBef>
                <a:spcPts val="0"/>
              </a:spcBef>
            </a:pPr>
            <a:r>
              <a:rPr lang="en-US" sz="2900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Pre bid Conference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9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2900" dirty="0"/>
              <a:t>DATE: </a:t>
            </a:r>
            <a:r>
              <a:rPr lang="en-US" sz="2900" dirty="0">
                <a:solidFill>
                  <a:srgbClr val="FF0000"/>
                </a:solidFill>
              </a:rPr>
              <a:t>8/23/24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							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72ECB0C-57B2-1B02-1023-2DE55ABC42B0}"/>
              </a:ext>
            </a:extLst>
          </p:cNvPr>
          <p:cNvCxnSpPr/>
          <p:nvPr/>
        </p:nvCxnSpPr>
        <p:spPr>
          <a:xfrm>
            <a:off x="1850065" y="-14176"/>
            <a:ext cx="0" cy="138223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4B31C81-215A-0A47-12FF-C52DA93FBB18}"/>
              </a:ext>
            </a:extLst>
          </p:cNvPr>
          <p:cNvCxnSpPr/>
          <p:nvPr/>
        </p:nvCxnSpPr>
        <p:spPr>
          <a:xfrm>
            <a:off x="3242930" y="-14176"/>
            <a:ext cx="0" cy="138223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548A8F-73CC-E508-1D52-0BF9C26E1C12}"/>
              </a:ext>
            </a:extLst>
          </p:cNvPr>
          <p:cNvCxnSpPr/>
          <p:nvPr/>
        </p:nvCxnSpPr>
        <p:spPr>
          <a:xfrm>
            <a:off x="5971953" y="-14176"/>
            <a:ext cx="0" cy="138223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D5ACD2F-BA18-F9DE-C8CA-24346773E2B8}"/>
              </a:ext>
            </a:extLst>
          </p:cNvPr>
          <p:cNvCxnSpPr/>
          <p:nvPr/>
        </p:nvCxnSpPr>
        <p:spPr>
          <a:xfrm>
            <a:off x="8396177" y="0"/>
            <a:ext cx="0" cy="138223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147BFA-8744-6E6D-EF13-15B14B7E4A86}"/>
              </a:ext>
            </a:extLst>
          </p:cNvPr>
          <p:cNvCxnSpPr/>
          <p:nvPr/>
        </p:nvCxnSpPr>
        <p:spPr>
          <a:xfrm>
            <a:off x="10827488" y="-14176"/>
            <a:ext cx="0" cy="138223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FF9940F-5393-CAE1-1768-1E026496CDD3}"/>
              </a:ext>
            </a:extLst>
          </p:cNvPr>
          <p:cNvCxnSpPr/>
          <p:nvPr/>
        </p:nvCxnSpPr>
        <p:spPr>
          <a:xfrm>
            <a:off x="0" y="1368057"/>
            <a:ext cx="12262884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2790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DBB05-D606-6AC5-BC2F-03E66905C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SPEAKER INTRODUCTIONS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5C73F-5518-43A7-A50B-8FDA63E3D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495" y="1463640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Franklin Gothic" panose="02000003060000020004"/>
              </a:rPr>
              <a:t>Michelle </a:t>
            </a:r>
            <a:r>
              <a:rPr lang="en-US" sz="2400" dirty="0" err="1">
                <a:solidFill>
                  <a:schemeClr val="tx1"/>
                </a:solidFill>
                <a:latin typeface="Franklin Gothic" panose="02000003060000020004"/>
              </a:rPr>
              <a:t>Spitler</a:t>
            </a:r>
            <a:endParaRPr lang="en-US" sz="2400" dirty="0">
              <a:solidFill>
                <a:schemeClr val="tx1"/>
              </a:solidFill>
              <a:latin typeface="Franklin Gothic" panose="02000003060000020004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Franklin Gothic" panose="02000003060000020004"/>
              </a:rPr>
              <a:t>Buyer, Procurement Division</a:t>
            </a:r>
          </a:p>
          <a:p>
            <a:pPr marL="0" indent="0">
              <a:buNone/>
            </a:pPr>
            <a:r>
              <a:rPr lang="en-US" sz="2400" b="0" i="0" dirty="0">
                <a:effectLst/>
                <a:highlight>
                  <a:srgbClr val="FFFFFF"/>
                </a:highlight>
                <a:latin typeface="Franklin Gothic" panose="02000003060000020004"/>
                <a:hlinkClick r:id="rId2"/>
              </a:rPr>
              <a:t>CSpitler@coj.net</a:t>
            </a:r>
            <a:endParaRPr lang="en-US" sz="2400" b="0" i="0" dirty="0">
              <a:effectLst/>
              <a:highlight>
                <a:srgbClr val="FFFFFF"/>
              </a:highlight>
              <a:latin typeface="Franklin Gothic" panose="02000003060000020004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Franklin Gothic" panose="02000003060000020004"/>
              </a:rPr>
              <a:t>904-255-8806</a:t>
            </a:r>
          </a:p>
          <a:p>
            <a:pPr marL="0" indent="0">
              <a:buNone/>
            </a:pPr>
            <a:endParaRPr lang="en-US" sz="2400" dirty="0">
              <a:highlight>
                <a:srgbClr val="FFFF00"/>
              </a:highlight>
              <a:latin typeface="Franklin Gothic" panose="02000003060000020004"/>
            </a:endParaRPr>
          </a:p>
          <a:p>
            <a:r>
              <a:rPr lang="en-US" sz="2400" dirty="0">
                <a:solidFill>
                  <a:schemeClr val="tx1"/>
                </a:solidFill>
                <a:latin typeface="Franklin Gothic" panose="02000003060000020004"/>
              </a:rPr>
              <a:t>JSEB and Ombudsman Designate</a:t>
            </a:r>
          </a:p>
          <a:p>
            <a:endParaRPr lang="en-US" sz="2400" dirty="0">
              <a:solidFill>
                <a:schemeClr val="tx1"/>
              </a:solidFill>
              <a:latin typeface="Franklin Gothic" panose="02000003060000020004"/>
            </a:endParaRPr>
          </a:p>
          <a:p>
            <a:r>
              <a:rPr lang="en-US" sz="2400" dirty="0">
                <a:solidFill>
                  <a:schemeClr val="tx1"/>
                </a:solidFill>
                <a:latin typeface="Franklin Gothic" panose="02000003060000020004"/>
              </a:rPr>
              <a:t>Kenneth Darity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Franklin Gothic" panose="02000003060000020004"/>
              </a:rPr>
              <a:t>Chief Administrative Officer, KHA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754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D422-D1EC-2F9C-2E3C-109765C35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DELIVERY AND CLOSING 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B3D69-110D-F111-8A07-382760E10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7977"/>
            <a:ext cx="10515600" cy="30402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Franklin Gothic" panose="02000003060000020004"/>
              </a:rPr>
              <a:t>Response Delivery Location:</a:t>
            </a:r>
          </a:p>
          <a:p>
            <a:pPr lvl="1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latin typeface="Franklin Gothic" panose="02000003060000020004"/>
              </a:rPr>
              <a:t>1 Cloud System – Supplier Portal</a:t>
            </a:r>
          </a:p>
          <a:p>
            <a:pPr lvl="1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latin typeface="Franklin Gothic" panose="02000003060000020004"/>
              </a:rPr>
              <a:t>Search - Solicitation </a:t>
            </a:r>
          </a:p>
          <a:p>
            <a:pPr lvl="1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latin typeface="Franklin Gothic" panose="02000003060000020004"/>
              </a:rPr>
              <a:t>Solicitation # </a:t>
            </a:r>
            <a:r>
              <a:rPr lang="en-US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15987-24</a:t>
            </a:r>
          </a:p>
          <a:p>
            <a:pPr>
              <a:lnSpc>
                <a:spcPct val="70000"/>
              </a:lnSpc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  <a:latin typeface="Franklin Gothic" panose="02000003060000020004"/>
              </a:rPr>
              <a:t>Bid Closing Date </a:t>
            </a:r>
            <a:r>
              <a:rPr lang="en-US" sz="2600" dirty="0">
                <a:solidFill>
                  <a:srgbClr val="FF0000"/>
                </a:solidFill>
                <a:latin typeface="Franklin Gothic" panose="02000003060000020004"/>
              </a:rPr>
              <a:t>8/29/24 @ 4:00 PM</a:t>
            </a:r>
            <a:endParaRPr lang="en-US" dirty="0">
              <a:solidFill>
                <a:schemeClr val="tx1"/>
              </a:solidFill>
              <a:latin typeface="Franklin Gothic" panose="02000003060000020004"/>
            </a:endParaRPr>
          </a:p>
          <a:p>
            <a:pPr lvl="1">
              <a:spcAft>
                <a:spcPts val="1200"/>
              </a:spcAft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190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78FED-ACCA-8172-C900-B10FB4528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467" y="194210"/>
            <a:ext cx="10515600" cy="960438"/>
          </a:xfrm>
        </p:spPr>
        <p:txBody>
          <a:bodyPr/>
          <a:lstStyle/>
          <a:p>
            <a:pPr algn="ctr"/>
            <a:r>
              <a:rPr lang="en-US" dirty="0"/>
              <a:t>SUPPLIER PORTAL - Requirements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16FEC4-7153-821E-F411-ED582AE54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0190" y="1389527"/>
            <a:ext cx="8444331" cy="4616520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9FF1CDB-4CC1-0976-C026-FDB82EB3C566}"/>
              </a:ext>
            </a:extLst>
          </p:cNvPr>
          <p:cNvSpPr/>
          <p:nvPr/>
        </p:nvSpPr>
        <p:spPr>
          <a:xfrm>
            <a:off x="8588524" y="3230309"/>
            <a:ext cx="1392963" cy="675117"/>
          </a:xfrm>
          <a:prstGeom prst="ellipse">
            <a:avLst/>
          </a:prstGeom>
          <a:noFill/>
          <a:ln>
            <a:solidFill>
              <a:srgbClr val="E539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9074430-E3E9-BDE1-AEC1-9F00B74A9064}"/>
              </a:ext>
            </a:extLst>
          </p:cNvPr>
          <p:cNvSpPr/>
          <p:nvPr/>
        </p:nvSpPr>
        <p:spPr>
          <a:xfrm>
            <a:off x="2811566" y="4067797"/>
            <a:ext cx="709301" cy="316194"/>
          </a:xfrm>
          <a:prstGeom prst="ellipse">
            <a:avLst/>
          </a:prstGeom>
          <a:noFill/>
          <a:ln>
            <a:solidFill>
              <a:srgbClr val="E539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105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CA006-D144-6BAC-33A8-116C886FD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dirty="0"/>
              <a:t>1. AFFIRMATION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AD95F-4ED8-25EF-A9D1-6973C8135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2606"/>
            <a:ext cx="7690503" cy="4289988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>
                <a:solidFill>
                  <a:schemeClr val="tx1"/>
                </a:solidFill>
                <a:latin typeface="Franklin Gothic" panose="02000003060000020004"/>
              </a:rPr>
              <a:t>Click on </a:t>
            </a:r>
            <a:r>
              <a:rPr lang="en-US" sz="2400" dirty="0">
                <a:solidFill>
                  <a:srgbClr val="FF0000"/>
                </a:solidFill>
                <a:latin typeface="Franklin Gothic" panose="02000003060000020004"/>
              </a:rPr>
              <a:t>Preview Requirement Questionnaire </a:t>
            </a:r>
          </a:p>
          <a:p>
            <a:r>
              <a:rPr lang="en-US" sz="2400" dirty="0">
                <a:solidFill>
                  <a:schemeClr val="tx1"/>
                </a:solidFill>
                <a:latin typeface="Franklin Gothic" panose="02000003060000020004"/>
              </a:rPr>
              <a:t>(1) Name and Title</a:t>
            </a:r>
          </a:p>
          <a:p>
            <a:r>
              <a:rPr lang="en-US" sz="2400" dirty="0">
                <a:solidFill>
                  <a:schemeClr val="tx1"/>
                </a:solidFill>
                <a:latin typeface="Franklin Gothic" panose="02000003060000020004"/>
              </a:rPr>
              <a:t>(2) Company Name</a:t>
            </a:r>
          </a:p>
          <a:p>
            <a:r>
              <a:rPr lang="en-US" sz="2400" dirty="0">
                <a:solidFill>
                  <a:schemeClr val="tx1"/>
                </a:solidFill>
                <a:latin typeface="Franklin Gothic" panose="02000003060000020004"/>
              </a:rPr>
              <a:t>(3) No Alterations - acknowledges </a:t>
            </a:r>
            <a:r>
              <a:rPr lang="en-US" sz="24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not altered Solicitation Document</a:t>
            </a:r>
            <a:endParaRPr lang="en-US" sz="2400" dirty="0">
              <a:solidFill>
                <a:schemeClr val="tx1"/>
              </a:solidFill>
              <a:latin typeface="Franklin Gothic" panose="02000003060000020004"/>
            </a:endParaRPr>
          </a:p>
          <a:p>
            <a:r>
              <a:rPr lang="en-US" sz="2400" dirty="0">
                <a:solidFill>
                  <a:schemeClr val="tx1"/>
                </a:solidFill>
                <a:latin typeface="Franklin Gothic" panose="02000003060000020004"/>
              </a:rPr>
              <a:t>(4) Solicitation Silence - </a:t>
            </a:r>
            <a:r>
              <a:rPr lang="en-US" sz="24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all communications must be in writing</a:t>
            </a:r>
            <a:endParaRPr lang="en-US" sz="2400" dirty="0">
              <a:solidFill>
                <a:schemeClr val="tx1"/>
              </a:solidFill>
              <a:latin typeface="Franklin Gothic" panose="02000003060000020004"/>
            </a:endParaRPr>
          </a:p>
          <a:p>
            <a:r>
              <a:rPr lang="en-US" sz="2400" dirty="0">
                <a:solidFill>
                  <a:schemeClr val="tx1"/>
                </a:solidFill>
                <a:latin typeface="Franklin Gothic" panose="02000003060000020004"/>
              </a:rPr>
              <a:t>(5) Legal authorization - </a:t>
            </a:r>
            <a:r>
              <a:rPr lang="en-US" sz="24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 authorized to do business in Duval County </a:t>
            </a:r>
            <a:endParaRPr lang="en-US" sz="2400" dirty="0">
              <a:solidFill>
                <a:schemeClr val="tx1"/>
              </a:solidFill>
              <a:latin typeface="Franklin Gothic" panose="02000003060000020004"/>
            </a:endParaRPr>
          </a:p>
          <a:p>
            <a:r>
              <a:rPr lang="en-US" sz="2400" dirty="0">
                <a:solidFill>
                  <a:schemeClr val="tx1"/>
                </a:solidFill>
                <a:latin typeface="Franklin Gothic" panose="02000003060000020004"/>
              </a:rPr>
              <a:t>(6) No conflict of interest</a:t>
            </a:r>
          </a:p>
          <a:p>
            <a:r>
              <a:rPr lang="en-US" sz="2400" dirty="0">
                <a:solidFill>
                  <a:schemeClr val="tx1"/>
                </a:solidFill>
                <a:latin typeface="Franklin Gothic" panose="02000003060000020004"/>
              </a:rPr>
              <a:t>(7) Equal Business Opportunity – JSEB</a:t>
            </a:r>
          </a:p>
          <a:p>
            <a:r>
              <a:rPr lang="en-US" sz="2400" dirty="0">
                <a:solidFill>
                  <a:schemeClr val="tx1"/>
                </a:solidFill>
                <a:latin typeface="Franklin Gothic" panose="02000003060000020004"/>
              </a:rPr>
              <a:t>(8) Electronic Signature</a:t>
            </a: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  <a:latin typeface="Franklin Gothic" panose="02000003060000020004"/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rgbClr val="FF0000"/>
                </a:solidFill>
                <a:latin typeface="Franklin Gothic" panose="02000003060000020004"/>
              </a:rPr>
              <a:t>*Must complete section to move on</a:t>
            </a:r>
          </a:p>
          <a:p>
            <a:endParaRPr lang="en-US" sz="2400" dirty="0">
              <a:solidFill>
                <a:schemeClr val="tx1"/>
              </a:solidFill>
              <a:latin typeface="Franklin Gothic" panose="02000003060000020004"/>
            </a:endParaRPr>
          </a:p>
          <a:p>
            <a:endParaRPr lang="en-US" sz="2400" dirty="0">
              <a:solidFill>
                <a:schemeClr val="tx1"/>
              </a:solidFill>
              <a:latin typeface="Franklin Gothic" panose="02000003060000020004"/>
            </a:endParaRPr>
          </a:p>
          <a:p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666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85714-D018-AC0E-362B-D547FED0D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dirty="0"/>
              <a:t>2. GENERAL REQUIREMENTS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609E7-BE7F-FD48-FE9C-B96B467DC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8599"/>
            <a:ext cx="10515600" cy="4059258"/>
          </a:xfrm>
        </p:spPr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2100" kern="100" dirty="0">
                <a:solidFill>
                  <a:schemeClr val="tx1"/>
                </a:solidFill>
                <a:latin typeface="Franklin Gothic" panose="02000003060000020004"/>
                <a:ea typeface="Aptos" panose="020B0004020202020204" pitchFamily="34" charset="0"/>
                <a:cs typeface="Times New Roman" panose="02020603050405020304" pitchFamily="18" charset="0"/>
              </a:rPr>
              <a:t>(1) Scope of Services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2100" kern="100" dirty="0">
                <a:solidFill>
                  <a:schemeClr val="tx1"/>
                </a:solidFill>
                <a:effectLst/>
                <a:latin typeface="Franklin Gothic" panose="02000003060000020004"/>
                <a:ea typeface="Aptos" panose="020B0004020202020204" pitchFamily="34" charset="0"/>
                <a:cs typeface="Times New Roman" panose="02020603050405020304" pitchFamily="18" charset="0"/>
              </a:rPr>
              <a:t>(2</a:t>
            </a:r>
            <a:r>
              <a:rPr lang="en-US" sz="2100" kern="100" dirty="0">
                <a:solidFill>
                  <a:schemeClr val="tx1"/>
                </a:solidFill>
                <a:latin typeface="Franklin Gothic" panose="02000003060000020004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r>
              <a:rPr lang="en-US" sz="2100" kern="100" dirty="0">
                <a:solidFill>
                  <a:schemeClr val="tx1"/>
                </a:solidFill>
                <a:effectLst/>
                <a:latin typeface="Franklin Gothic" panose="02000003060000020004"/>
                <a:ea typeface="Aptos" panose="020B0004020202020204" pitchFamily="34" charset="0"/>
                <a:cs typeface="Times New Roman" panose="02020603050405020304" pitchFamily="18" charset="0"/>
              </a:rPr>
              <a:t> Specifications - attachment (outlines the scope and requirements of the RFP)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2100" kern="100" dirty="0">
                <a:solidFill>
                  <a:schemeClr val="tx1"/>
                </a:solidFill>
                <a:latin typeface="Franklin Gothic" panose="02000003060000020004"/>
                <a:ea typeface="Aptos" panose="020B0004020202020204" pitchFamily="34" charset="0"/>
                <a:cs typeface="Times New Roman" panose="02020603050405020304" pitchFamily="18" charset="0"/>
              </a:rPr>
              <a:t>(3) </a:t>
            </a:r>
            <a:r>
              <a:rPr lang="en-US" sz="2100" kern="100" dirty="0">
                <a:solidFill>
                  <a:schemeClr val="tx1"/>
                </a:solidFill>
                <a:effectLst/>
                <a:latin typeface="Franklin Gothic" panose="02000003060000020004"/>
                <a:ea typeface="Aptos" panose="020B0004020202020204" pitchFamily="34" charset="0"/>
                <a:cs typeface="Times New Roman" panose="02020603050405020304" pitchFamily="18" charset="0"/>
              </a:rPr>
              <a:t>Minimum Supplier Qualification - 501©3; registered in </a:t>
            </a:r>
            <a:r>
              <a:rPr lang="en-US" sz="2100" kern="100" dirty="0" err="1">
                <a:solidFill>
                  <a:schemeClr val="tx1"/>
                </a:solidFill>
                <a:effectLst/>
                <a:latin typeface="Franklin Gothic" panose="02000003060000020004"/>
                <a:ea typeface="Aptos" panose="020B0004020202020204" pitchFamily="34" charset="0"/>
                <a:cs typeface="Times New Roman" panose="02020603050405020304" pitchFamily="18" charset="0"/>
              </a:rPr>
              <a:t>Sunbiz</a:t>
            </a:r>
            <a:r>
              <a:rPr lang="en-US" sz="2100" kern="100" dirty="0">
                <a:solidFill>
                  <a:schemeClr val="tx1"/>
                </a:solidFill>
                <a:effectLst/>
                <a:latin typeface="Franklin Gothic" panose="02000003060000020004"/>
                <a:ea typeface="Aptos" panose="020B0004020202020204" pitchFamily="34" charset="0"/>
                <a:cs typeface="Times New Roman" panose="02020603050405020304" pitchFamily="18" charset="0"/>
              </a:rPr>
              <a:t> no later than 1/1/23 w/ active status; successfully completed youth leadership development services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2100" kern="100" dirty="0">
                <a:solidFill>
                  <a:schemeClr val="tx1"/>
                </a:solidFill>
                <a:latin typeface="Franklin Gothic" panose="02000003060000020004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2100" kern="100" dirty="0">
                <a:solidFill>
                  <a:schemeClr val="tx1"/>
                </a:solidFill>
                <a:effectLst/>
                <a:latin typeface="Franklin Gothic" panose="02000003060000020004"/>
                <a:ea typeface="Aptos" panose="020B0004020202020204" pitchFamily="34" charset="0"/>
                <a:cs typeface="Times New Roman" panose="02020603050405020304" pitchFamily="18" charset="0"/>
              </a:rPr>
              <a:t>4</a:t>
            </a:r>
            <a:r>
              <a:rPr lang="en-US" sz="2100" kern="100" dirty="0">
                <a:solidFill>
                  <a:schemeClr val="tx1"/>
                </a:solidFill>
                <a:latin typeface="Franklin Gothic" panose="02000003060000020004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r>
              <a:rPr lang="en-US" sz="2100" kern="100" dirty="0">
                <a:solidFill>
                  <a:schemeClr val="tx1"/>
                </a:solidFill>
                <a:effectLst/>
                <a:latin typeface="Franklin Gothic" panose="02000003060000020004"/>
                <a:ea typeface="Aptos" panose="020B0004020202020204" pitchFamily="34" charset="0"/>
                <a:cs typeface="Times New Roman" panose="02020603050405020304" pitchFamily="18" charset="0"/>
              </a:rPr>
              <a:t> Price Sheet - budget form 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2100" kern="100" dirty="0">
                <a:solidFill>
                  <a:schemeClr val="tx1"/>
                </a:solidFill>
                <a:latin typeface="Franklin Gothic" panose="02000003060000020004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2100" kern="100" dirty="0">
                <a:solidFill>
                  <a:schemeClr val="tx1"/>
                </a:solidFill>
                <a:effectLst/>
                <a:latin typeface="Franklin Gothic" panose="02000003060000020004"/>
                <a:ea typeface="Aptos" panose="020B0004020202020204" pitchFamily="34" charset="0"/>
                <a:cs typeface="Times New Roman" panose="02020603050405020304" pitchFamily="18" charset="0"/>
              </a:rPr>
              <a:t>5</a:t>
            </a:r>
            <a:r>
              <a:rPr lang="en-US" sz="2100" kern="100" dirty="0">
                <a:solidFill>
                  <a:schemeClr val="tx1"/>
                </a:solidFill>
                <a:latin typeface="Franklin Gothic" panose="02000003060000020004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r>
              <a:rPr lang="en-US" sz="2100" kern="100" dirty="0">
                <a:solidFill>
                  <a:schemeClr val="tx1"/>
                </a:solidFill>
                <a:effectLst/>
                <a:latin typeface="Franklin Gothic" panose="02000003060000020004"/>
                <a:ea typeface="Aptos" panose="020B0004020202020204" pitchFamily="34" charset="0"/>
                <a:cs typeface="Times New Roman" panose="02020603050405020304" pitchFamily="18" charset="0"/>
              </a:rPr>
              <a:t> General Requirements for RFP- required annual training, reporting, and goals and performance measures attachments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2100" kern="100" dirty="0">
                <a:solidFill>
                  <a:schemeClr val="tx1"/>
                </a:solidFill>
                <a:effectLst/>
                <a:latin typeface="Franklin Gothic" panose="02000003060000020004"/>
                <a:ea typeface="Aptos" panose="020B0004020202020204" pitchFamily="34" charset="0"/>
                <a:cs typeface="Times New Roman" panose="02020603050405020304" pitchFamily="18" charset="0"/>
              </a:rPr>
              <a:t>(6</a:t>
            </a:r>
            <a:r>
              <a:rPr lang="en-US" sz="2100" kern="100" dirty="0">
                <a:solidFill>
                  <a:schemeClr val="tx1"/>
                </a:solidFill>
                <a:latin typeface="Franklin Gothic" panose="02000003060000020004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r>
              <a:rPr lang="en-US" sz="2100" kern="100" dirty="0">
                <a:solidFill>
                  <a:schemeClr val="tx1"/>
                </a:solidFill>
                <a:effectLst/>
                <a:latin typeface="Franklin Gothic" panose="02000003060000020004"/>
                <a:ea typeface="Aptos" panose="020B0004020202020204" pitchFamily="34" charset="0"/>
                <a:cs typeface="Times New Roman" panose="02020603050405020304" pitchFamily="18" charset="0"/>
              </a:rPr>
              <a:t> Description of Services and Deliverables - deliverables attachments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2100" kern="100" dirty="0">
                <a:solidFill>
                  <a:schemeClr val="tx1"/>
                </a:solidFill>
                <a:latin typeface="Franklin Gothic" panose="02000003060000020004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2100" kern="100" dirty="0">
                <a:solidFill>
                  <a:schemeClr val="tx1"/>
                </a:solidFill>
                <a:effectLst/>
                <a:latin typeface="Franklin Gothic" panose="02000003060000020004"/>
                <a:ea typeface="Aptos" panose="020B0004020202020204" pitchFamily="34" charset="0"/>
                <a:cs typeface="Times New Roman" panose="02020603050405020304" pitchFamily="18" charset="0"/>
              </a:rPr>
              <a:t>7</a:t>
            </a:r>
            <a:r>
              <a:rPr lang="en-US" sz="2100" kern="100" dirty="0">
                <a:solidFill>
                  <a:schemeClr val="tx1"/>
                </a:solidFill>
                <a:latin typeface="Franklin Gothic" panose="02000003060000020004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r>
              <a:rPr lang="en-US" sz="2100" kern="100" dirty="0">
                <a:solidFill>
                  <a:schemeClr val="tx1"/>
                </a:solidFill>
                <a:effectLst/>
                <a:latin typeface="Franklin Gothic" panose="02000003060000020004"/>
                <a:ea typeface="Aptos" panose="020B0004020202020204" pitchFamily="34" charset="0"/>
                <a:cs typeface="Times New Roman" panose="02020603050405020304" pitchFamily="18" charset="0"/>
              </a:rPr>
              <a:t> Response format for RFP - more than 10 pages (cover letter not included) Follow the directions explicitly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32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CA006-D144-6BAC-33A8-116C886FD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921" y="200818"/>
            <a:ext cx="10515600" cy="960438"/>
          </a:xfrm>
        </p:spPr>
        <p:txBody>
          <a:bodyPr/>
          <a:lstStyle/>
          <a:p>
            <a:pPr algn="ctr"/>
            <a:r>
              <a:rPr lang="en-US" dirty="0"/>
              <a:t>3. EVALUATION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AD95F-4ED8-25EF-A9D1-6973C8135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2160"/>
            <a:ext cx="10515600" cy="4523900"/>
          </a:xfrm>
        </p:spPr>
        <p:txBody>
          <a:bodyPr>
            <a:normAutofit fontScale="85000" lnSpcReduction="20000"/>
          </a:bodyPr>
          <a:lstStyle/>
          <a:p>
            <a:r>
              <a:rPr lang="en-US" sz="2000" dirty="0">
                <a:solidFill>
                  <a:schemeClr val="tx1"/>
                </a:solidFill>
                <a:latin typeface="Franklin Gothic" panose="02000003060000020004"/>
              </a:rPr>
              <a:t>(1) Contractor Detail – (max 12 pts)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" panose="02000003060000020004"/>
              </a:rPr>
              <a:t>(2) History with youth leadership programming – (max 12 pts)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" panose="02000003060000020004"/>
              </a:rPr>
              <a:t>(3) Staffing Chart – (max 8 pts)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" panose="02000003060000020004"/>
              </a:rPr>
              <a:t>(4) Program Design: Detail of services offered – (max 12 pts)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" panose="02000003060000020004"/>
              </a:rPr>
              <a:t>(5) Program Design: Participant recruitment – (max 12 pts)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" panose="02000003060000020004"/>
              </a:rPr>
              <a:t>(6) Program Design: Participant engagement and retention – (max 12 pts)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" panose="02000003060000020004"/>
              </a:rPr>
              <a:t>(7) Program Design: Needs of participants – (max 12 pts)</a:t>
            </a:r>
          </a:p>
          <a:p>
            <a:r>
              <a:rPr lang="en-US" sz="2000" dirty="0">
                <a:solidFill>
                  <a:srgbClr val="FF0000"/>
                </a:solidFill>
                <a:latin typeface="Franklin Gothic" panose="02000003060000020004"/>
              </a:rPr>
              <a:t>(8) </a:t>
            </a:r>
            <a:r>
              <a:rPr lang="en-US" sz="2000" dirty="0">
                <a:solidFill>
                  <a:schemeClr val="tx1"/>
                </a:solidFill>
                <a:latin typeface="Franklin Gothic" panose="02000003060000020004"/>
              </a:rPr>
              <a:t>Program Design: Scholarship Details – (max 12 pts)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tx1"/>
                </a:solidFill>
                <a:latin typeface="Franklin Gothic" panose="02000003060000020004"/>
              </a:rPr>
              <a:t>For Graduating Seniors based on attendance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tx1"/>
                </a:solidFill>
                <a:latin typeface="Franklin Gothic" panose="02000003060000020004"/>
              </a:rPr>
              <a:t>Work with Special Assistant to the Mayor on Civic Engagement and Youth Participation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tx1"/>
                </a:solidFill>
                <a:latin typeface="Franklin Gothic" panose="02000003060000020004"/>
              </a:rPr>
              <a:t>Distribute scholarships at EOY celebration event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" panose="02000003060000020004"/>
              </a:rPr>
              <a:t>(9) Budget: </a:t>
            </a:r>
            <a:r>
              <a:rPr lang="en-US" sz="2000" u="sng" dirty="0">
                <a:solidFill>
                  <a:schemeClr val="tx1"/>
                </a:solidFill>
                <a:latin typeface="Franklin Gothic" panose="02000003060000020004"/>
              </a:rPr>
              <a:t>See Price Sheet</a:t>
            </a:r>
            <a:r>
              <a:rPr lang="en-US" sz="2000" dirty="0">
                <a:solidFill>
                  <a:schemeClr val="tx1"/>
                </a:solidFill>
                <a:latin typeface="Franklin Gothic" panose="02000003060000020004"/>
              </a:rPr>
              <a:t>– (max 12 pts)</a:t>
            </a:r>
          </a:p>
          <a:p>
            <a:pPr marL="0" indent="0" algn="ctr">
              <a:buNone/>
            </a:pPr>
            <a:r>
              <a:rPr lang="en-US" sz="1800" b="1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Pay close attention to scoring matrix – evaluation criteria details</a:t>
            </a:r>
          </a:p>
          <a:p>
            <a:pPr marL="0" indent="0" algn="ctr">
              <a:buNone/>
            </a:pPr>
            <a:r>
              <a:rPr lang="en-US" sz="1800" b="1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Contractors must </a:t>
            </a:r>
            <a:r>
              <a:rPr lang="en-US" sz="18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score a minimum of 80% of points overall </a:t>
            </a:r>
            <a:r>
              <a:rPr lang="en-US" sz="1800" b="1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to be considered for funding.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tx1"/>
                </a:solidFill>
                <a:latin typeface="Franklin Gothic" panose="02000003060000020004"/>
              </a:rPr>
              <a:t>104 is Highest Possible Score</a:t>
            </a:r>
          </a:p>
        </p:txBody>
      </p:sp>
    </p:spTree>
    <p:extLst>
      <p:ext uri="{BB962C8B-B14F-4D97-AF65-F5344CB8AC3E}">
        <p14:creationId xmlns:p14="http://schemas.microsoft.com/office/powerpoint/2010/main" val="1877100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4A33F-C877-26B3-9B23-9607EF7DC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OTHER IMPORTANT REMINDERS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BC601-67D6-126E-DD2B-018178E4C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8243"/>
            <a:ext cx="7442675" cy="4281443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600"/>
              </a:spcBef>
              <a:spcAft>
                <a:spcPts val="2400"/>
              </a:spcAft>
            </a:pPr>
            <a:r>
              <a:rPr lang="en-US" sz="23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Objective: $135,000 is maximum award</a:t>
            </a:r>
          </a:p>
          <a:p>
            <a:pPr>
              <a:spcBef>
                <a:spcPts val="600"/>
              </a:spcBef>
              <a:spcAft>
                <a:spcPts val="2400"/>
              </a:spcAft>
            </a:pPr>
            <a:r>
              <a:rPr lang="en-US" sz="2300" dirty="0">
                <a:solidFill>
                  <a:srgbClr val="000000"/>
                </a:solidFill>
                <a:highlight>
                  <a:srgbClr val="FFFFFF"/>
                </a:highlight>
                <a:latin typeface="Franklin Gothic" panose="02000003060000020004"/>
              </a:rPr>
              <a:t>Initial Term: October 1, 2024 – May 31, 2025</a:t>
            </a:r>
          </a:p>
          <a:p>
            <a:pPr>
              <a:spcBef>
                <a:spcPts val="600"/>
              </a:spcBef>
              <a:spcAft>
                <a:spcPts val="2400"/>
              </a:spcAft>
            </a:pPr>
            <a:r>
              <a:rPr lang="en-US" sz="23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Target Population: </a:t>
            </a:r>
            <a:r>
              <a:rPr lang="en-US" sz="2300" b="0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11</a:t>
            </a:r>
            <a:r>
              <a:rPr lang="en-US" sz="2300" b="0" i="0" baseline="3000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th</a:t>
            </a:r>
            <a:r>
              <a:rPr lang="en-US" sz="23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 and 12</a:t>
            </a:r>
            <a:r>
              <a:rPr lang="en-US" sz="2300" b="0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th</a:t>
            </a:r>
            <a:r>
              <a:rPr lang="en-US" sz="23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 graders residing in Duval County</a:t>
            </a:r>
          </a:p>
          <a:p>
            <a:pPr>
              <a:spcBef>
                <a:spcPts val="600"/>
              </a:spcBef>
              <a:spcAft>
                <a:spcPts val="2400"/>
              </a:spcAft>
            </a:pPr>
            <a:r>
              <a:rPr lang="en-US" sz="2300" dirty="0">
                <a:solidFill>
                  <a:srgbClr val="000000"/>
                </a:solidFill>
                <a:highlight>
                  <a:srgbClr val="FFFFFF"/>
                </a:highlight>
                <a:latin typeface="Franklin Gothic" panose="02000003060000020004"/>
              </a:rPr>
              <a:t>Deadline to submit questions </a:t>
            </a:r>
          </a:p>
          <a:p>
            <a:pPr>
              <a:spcBef>
                <a:spcPts val="600"/>
              </a:spcBef>
              <a:spcAft>
                <a:spcPts val="2400"/>
              </a:spcAft>
            </a:pPr>
            <a:r>
              <a:rPr lang="en-US" sz="23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An addendum will be sent to all respondents </a:t>
            </a:r>
          </a:p>
          <a:p>
            <a:pPr>
              <a:spcBef>
                <a:spcPts val="600"/>
              </a:spcBef>
              <a:spcAft>
                <a:spcPts val="2400"/>
              </a:spcAft>
            </a:pPr>
            <a:r>
              <a:rPr lang="en-US" sz="23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Pre-bid </a:t>
            </a:r>
            <a:r>
              <a:rPr lang="en-US" sz="2300" dirty="0">
                <a:solidFill>
                  <a:srgbClr val="000000"/>
                </a:solidFill>
                <a:highlight>
                  <a:srgbClr val="FFFFFF"/>
                </a:highlight>
                <a:latin typeface="Franklin Gothic" panose="02000003060000020004"/>
              </a:rPr>
              <a:t>recording available by 8/26/24 </a:t>
            </a:r>
            <a:r>
              <a:rPr lang="en-US" sz="23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ranklin Gothic" panose="02000003060000020004"/>
                <a:hlinkClick r:id="rId2"/>
              </a:rPr>
              <a:t>https://www.kidshopealliance.org/RFP/RFP6.aspx</a:t>
            </a:r>
            <a:endParaRPr lang="en-US" sz="23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Franklin Gothic" panose="02000003060000020004"/>
            </a:endParaRPr>
          </a:p>
          <a:p>
            <a:pPr>
              <a:spcBef>
                <a:spcPts val="600"/>
              </a:spcBef>
              <a:spcAft>
                <a:spcPts val="2400"/>
              </a:spcAft>
            </a:pPr>
            <a:r>
              <a:rPr lang="en-US" sz="23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ranklin Gothic" panose="02000003060000020004"/>
              </a:rPr>
              <a:t>Complete survey – browser and email</a:t>
            </a:r>
          </a:p>
          <a:p>
            <a:pPr>
              <a:spcBef>
                <a:spcPts val="600"/>
              </a:spcBef>
              <a:spcAft>
                <a:spcPts val="2400"/>
              </a:spcAft>
            </a:pPr>
            <a:endParaRPr lang="en-US" sz="23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Franklin Gothic" panose="02000003060000020004"/>
            </a:endParaRPr>
          </a:p>
          <a:p>
            <a:pPr>
              <a:spcBef>
                <a:spcPts val="600"/>
              </a:spcBef>
              <a:spcAft>
                <a:spcPts val="2400"/>
              </a:spcAft>
            </a:pPr>
            <a:endParaRPr lang="en-US" sz="23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Franklin Gothic" panose="02000003060000020004"/>
            </a:endParaRPr>
          </a:p>
          <a:p>
            <a:pPr>
              <a:spcBef>
                <a:spcPts val="600"/>
              </a:spcBef>
              <a:spcAft>
                <a:spcPts val="2400"/>
              </a:spcAft>
            </a:pPr>
            <a:endParaRPr lang="en-US" sz="23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Franklin Gothic" panose="02000003060000020004"/>
            </a:endParaRPr>
          </a:p>
          <a:p>
            <a:pPr>
              <a:spcBef>
                <a:spcPts val="0"/>
              </a:spcBef>
            </a:pPr>
            <a:endParaRPr lang="en-US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Franklin Gothic" panose="02000003060000020004"/>
            </a:endParaRPr>
          </a:p>
          <a:p>
            <a:pPr marL="0" indent="0">
              <a:buNone/>
            </a:pPr>
            <a:endParaRPr lang="en-US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endParaRPr lang="en-US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123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3D black question marks with one yellow question mark">
            <a:extLst>
              <a:ext uri="{FF2B5EF4-FFF2-40B4-BE49-F238E27FC236}">
                <a16:creationId xmlns:a16="http://schemas.microsoft.com/office/drawing/2014/main" id="{BE885993-EA41-7055-5B8E-25FD3D1A4D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941" r="61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602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1F566D3525954EA850A7EEB69E9389" ma:contentTypeVersion="11" ma:contentTypeDescription="Create a new document." ma:contentTypeScope="" ma:versionID="a4ff80847cb2ad4932112f56eb0ec6ef">
  <xsd:schema xmlns:xsd="http://www.w3.org/2001/XMLSchema" xmlns:xs="http://www.w3.org/2001/XMLSchema" xmlns:p="http://schemas.microsoft.com/office/2006/metadata/properties" xmlns:ns2="ab1871b7-2613-4ad1-a33f-5594fdc0abd9" xmlns:ns3="65a78d36-e69b-4136-ac7d-efba73aeb180" targetNamespace="http://schemas.microsoft.com/office/2006/metadata/properties" ma:root="true" ma:fieldsID="45fc28c44cf4e05a7dd17bfef97d566d" ns2:_="" ns3:_="">
    <xsd:import namespace="ab1871b7-2613-4ad1-a33f-5594fdc0abd9"/>
    <xsd:import namespace="65a78d36-e69b-4136-ac7d-efba73aeb180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1871b7-2613-4ad1-a33f-5594fdc0abd9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ea048830-5a57-4863-be05-52a55f6747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a78d36-e69b-4136-ac7d-efba73aeb180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a830f6c7-ca19-42dd-9e81-0a1cd598a5e7}" ma:internalName="TaxCatchAll" ma:showField="CatchAllData" ma:web="65a78d36-e69b-4136-ac7d-efba73aeb1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b1871b7-2613-4ad1-a33f-5594fdc0abd9">
      <Terms xmlns="http://schemas.microsoft.com/office/infopath/2007/PartnerControls"/>
    </lcf76f155ced4ddcb4097134ff3c332f>
    <TaxCatchAll xmlns="65a78d36-e69b-4136-ac7d-efba73aeb18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81E323C-87CC-49B6-BE20-5C1F9A7600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b1871b7-2613-4ad1-a33f-5594fdc0abd9"/>
    <ds:schemaRef ds:uri="65a78d36-e69b-4136-ac7d-efba73aeb1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6D2A93B-367F-4804-A119-6BEC46C38617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65a78d36-e69b-4136-ac7d-efba73aeb180"/>
    <ds:schemaRef ds:uri="ab1871b7-2613-4ad1-a33f-5594fdc0abd9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F7C512E-2CF5-4948-BFA3-9C95FBC805B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11902</TotalTime>
  <Words>532</Words>
  <Application>Microsoft Office PowerPoint</Application>
  <PresentationFormat>Widescreen</PresentationFormat>
  <Paragraphs>78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Aptos</vt:lpstr>
      <vt:lpstr>Arial</vt:lpstr>
      <vt:lpstr>Calibri</vt:lpstr>
      <vt:lpstr>Calibri Light</vt:lpstr>
      <vt:lpstr>Cavolini</vt:lpstr>
      <vt:lpstr>Courier New</vt:lpstr>
      <vt:lpstr>Franklin Gothic</vt:lpstr>
      <vt:lpstr>Franklin Gothic Book</vt:lpstr>
      <vt:lpstr>Franklin Gothic Heavy</vt:lpstr>
      <vt:lpstr>Franklin Gothic Medium</vt:lpstr>
      <vt:lpstr>Wingdings</vt:lpstr>
      <vt:lpstr>Office Theme</vt:lpstr>
      <vt:lpstr>Mayor’s Young Leaders Advisory Council</vt:lpstr>
      <vt:lpstr>SPEAKER INTRODUCTIONS</vt:lpstr>
      <vt:lpstr>DELIVERY AND CLOSING DATE</vt:lpstr>
      <vt:lpstr>SUPPLIER PORTAL - Requirements</vt:lpstr>
      <vt:lpstr>1. AFFIRMATION </vt:lpstr>
      <vt:lpstr>2. GENERAL REQUIREMENTS </vt:lpstr>
      <vt:lpstr>3. EVALUATION CRITERIA</vt:lpstr>
      <vt:lpstr>OTHER IMPORTANT REMINDERS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Kenneth D.</cp:lastModifiedBy>
  <cp:revision>97</cp:revision>
  <dcterms:created xsi:type="dcterms:W3CDTF">2022-04-30T14:12:41Z</dcterms:created>
  <dcterms:modified xsi:type="dcterms:W3CDTF">2024-08-23T14:42:31Z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0x010100A41F566D3525954EA850A7EEB69E9389</vt:lpwstr>
  </property>
  <property fmtid="{D5CDD505-2E9C-101B-9397-08002B2CF9AE}" pid="3" name="MediaServiceImageTags">
    <vt:lpwstr/>
  </property>
</Properties>
</file>