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 id="270" r:id="rId7"/>
    <p:sldId id="272" r:id="rId8"/>
    <p:sldId id="267" r:id="rId9"/>
    <p:sldId id="268"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HK Grotesk Light" panose="020B0604020202020204" charset="0"/>
      <p:regular r:id="rId15"/>
    </p:embeddedFont>
    <p:embeddedFont>
      <p:font typeface="HK Grotesk Light Bold" panose="020B0604020202020204" charset="0"/>
      <p:regular r:id="rId16"/>
    </p:embeddedFont>
    <p:embeddedFont>
      <p:font typeface="Signika"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4" d="100"/>
          <a:sy n="54" d="100"/>
        </p:scale>
        <p:origin x="72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38200" y="4229100"/>
            <a:ext cx="2591889" cy="1565933"/>
          </a:xfrm>
          <a:prstGeom prst="rect">
            <a:avLst/>
          </a:prstGeom>
        </p:spPr>
      </p:pic>
      <p:sp>
        <p:nvSpPr>
          <p:cNvPr id="4" name="AutoShape 4"/>
          <p:cNvSpPr/>
          <p:nvPr/>
        </p:nvSpPr>
        <p:spPr>
          <a:xfrm>
            <a:off x="1028700" y="3797066"/>
            <a:ext cx="8972069" cy="0"/>
          </a:xfrm>
          <a:prstGeom prst="line">
            <a:avLst/>
          </a:prstGeom>
          <a:ln w="47625" cap="rnd">
            <a:solidFill>
              <a:srgbClr val="000000"/>
            </a:solidFill>
            <a:prstDash val="solid"/>
            <a:headEnd type="none" w="sm" len="sm"/>
            <a:tailEnd type="none" w="sm" len="sm"/>
          </a:ln>
        </p:spPr>
      </p:sp>
      <p:grpSp>
        <p:nvGrpSpPr>
          <p:cNvPr id="5" name="Group 5"/>
          <p:cNvGrpSpPr>
            <a:grpSpLocks noChangeAspect="1"/>
          </p:cNvGrpSpPr>
          <p:nvPr/>
        </p:nvGrpSpPr>
        <p:grpSpPr>
          <a:xfrm>
            <a:off x="10900152" y="3125586"/>
            <a:ext cx="5657873" cy="5657850"/>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117" r="-25117"/>
              </a:stretch>
            </a:blipFill>
          </p:spPr>
        </p:sp>
      </p:grpSp>
      <p:grpSp>
        <p:nvGrpSpPr>
          <p:cNvPr id="7" name="Group 7"/>
          <p:cNvGrpSpPr/>
          <p:nvPr/>
        </p:nvGrpSpPr>
        <p:grpSpPr>
          <a:xfrm>
            <a:off x="1028700" y="1409440"/>
            <a:ext cx="10119877" cy="2098718"/>
            <a:chOff x="0" y="76200"/>
            <a:chExt cx="13493169" cy="2798291"/>
          </a:xfrm>
        </p:grpSpPr>
        <p:sp>
          <p:nvSpPr>
            <p:cNvPr id="8" name="TextBox 8"/>
            <p:cNvSpPr txBox="1"/>
            <p:nvPr/>
          </p:nvSpPr>
          <p:spPr>
            <a:xfrm>
              <a:off x="0" y="2139588"/>
              <a:ext cx="10064469" cy="734903"/>
            </a:xfrm>
            <a:prstGeom prst="rect">
              <a:avLst/>
            </a:prstGeom>
          </p:spPr>
          <p:txBody>
            <a:bodyPr lIns="0" tIns="0" rIns="0" bIns="0" rtlCol="0" anchor="t">
              <a:spAutoFit/>
            </a:bodyPr>
            <a:lstStyle/>
            <a:p>
              <a:pPr>
                <a:lnSpc>
                  <a:spcPts val="4543"/>
                </a:lnSpc>
                <a:spcBef>
                  <a:spcPct val="0"/>
                </a:spcBef>
              </a:pPr>
              <a:r>
                <a:rPr lang="en-US" sz="3245" dirty="0">
                  <a:solidFill>
                    <a:srgbClr val="19486A"/>
                  </a:solidFill>
                  <a:latin typeface="Signika" panose="020B0604020202020204" charset="0"/>
                </a:rPr>
                <a:t>Healing Families and Empowering Healers</a:t>
              </a:r>
            </a:p>
          </p:txBody>
        </p:sp>
        <p:sp>
          <p:nvSpPr>
            <p:cNvPr id="9" name="TextBox 9"/>
            <p:cNvSpPr txBox="1"/>
            <p:nvPr/>
          </p:nvSpPr>
          <p:spPr>
            <a:xfrm>
              <a:off x="0" y="76200"/>
              <a:ext cx="13493169" cy="1752600"/>
            </a:xfrm>
            <a:prstGeom prst="rect">
              <a:avLst/>
            </a:prstGeom>
          </p:spPr>
          <p:txBody>
            <a:bodyPr lIns="0" tIns="0" rIns="0" bIns="0" rtlCol="0" anchor="t">
              <a:spAutoFit/>
            </a:bodyPr>
            <a:lstStyle/>
            <a:p>
              <a:pPr>
                <a:lnSpc>
                  <a:spcPts val="9900"/>
                </a:lnSpc>
              </a:pPr>
              <a:r>
                <a:rPr lang="en-US" sz="9000" dirty="0">
                  <a:solidFill>
                    <a:srgbClr val="19486A"/>
                  </a:solidFill>
                  <a:latin typeface="Signika" panose="020B0604020202020204" charset="0"/>
                </a:rPr>
                <a:t>Connect for Hope</a:t>
              </a:r>
            </a:p>
          </p:txBody>
        </p:sp>
      </p:grpSp>
      <p:sp>
        <p:nvSpPr>
          <p:cNvPr id="10" name="TextBox 10"/>
          <p:cNvSpPr txBox="1"/>
          <p:nvPr/>
        </p:nvSpPr>
        <p:spPr>
          <a:xfrm>
            <a:off x="1028700" y="9080182"/>
            <a:ext cx="6704194" cy="312420"/>
          </a:xfrm>
          <a:prstGeom prst="rect">
            <a:avLst/>
          </a:prstGeom>
        </p:spPr>
        <p:txBody>
          <a:bodyPr lIns="0" tIns="0" rIns="0" bIns="0" rtlCol="0" anchor="t">
            <a:spAutoFit/>
          </a:bodyPr>
          <a:lstStyle/>
          <a:p>
            <a:pPr marL="0" lvl="0" indent="0" algn="l">
              <a:lnSpc>
                <a:spcPts val="2520"/>
              </a:lnSpc>
              <a:spcBef>
                <a:spcPct val="0"/>
              </a:spcBef>
            </a:pPr>
            <a:r>
              <a:rPr lang="en-US" sz="1800" spc="36" dirty="0">
                <a:solidFill>
                  <a:srgbClr val="19486A"/>
                </a:solidFill>
                <a:latin typeface="Signika" panose="020B0604020202020204" charset="0"/>
              </a:rPr>
              <a:t>Presented By Callie Lackey | Connect for Hope Report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grpSp>
        <p:nvGrpSpPr>
          <p:cNvPr id="2" name="Group 2"/>
          <p:cNvGrpSpPr/>
          <p:nvPr/>
        </p:nvGrpSpPr>
        <p:grpSpPr>
          <a:xfrm>
            <a:off x="10248361" y="1462219"/>
            <a:ext cx="2337433" cy="233743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60784"/>
              </a:srgbClr>
            </a:solidFill>
          </p:spPr>
        </p:sp>
      </p:grpSp>
      <p:sp>
        <p:nvSpPr>
          <p:cNvPr id="5" name="TextBox 5"/>
          <p:cNvSpPr txBox="1"/>
          <p:nvPr/>
        </p:nvSpPr>
        <p:spPr>
          <a:xfrm>
            <a:off x="2197341" y="4490589"/>
            <a:ext cx="7821075"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Signika" panose="020B0604020202020204" charset="0"/>
              </a:rPr>
              <a:t>Caregiver Support/Healing</a:t>
            </a:r>
          </a:p>
        </p:txBody>
      </p:sp>
      <p:grpSp>
        <p:nvGrpSpPr>
          <p:cNvPr id="6" name="Group 6"/>
          <p:cNvGrpSpPr/>
          <p:nvPr/>
        </p:nvGrpSpPr>
        <p:grpSpPr>
          <a:xfrm>
            <a:off x="12614369" y="1462219"/>
            <a:ext cx="2337433" cy="23374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60784"/>
              </a:srgbClr>
            </a:solidFill>
          </p:spPr>
        </p:sp>
      </p:grpSp>
      <p:grpSp>
        <p:nvGrpSpPr>
          <p:cNvPr id="8" name="Group 8"/>
          <p:cNvGrpSpPr/>
          <p:nvPr/>
        </p:nvGrpSpPr>
        <p:grpSpPr>
          <a:xfrm>
            <a:off x="11436128" y="3563172"/>
            <a:ext cx="2337433" cy="23374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60784"/>
              </a:srgbClr>
            </a:solidFill>
          </p:spPr>
        </p:sp>
      </p:grpSp>
      <p:grpSp>
        <p:nvGrpSpPr>
          <p:cNvPr id="10" name="Group 10"/>
          <p:cNvGrpSpPr/>
          <p:nvPr/>
        </p:nvGrpSpPr>
        <p:grpSpPr>
          <a:xfrm>
            <a:off x="9060594" y="3563172"/>
            <a:ext cx="2337433" cy="233743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60784"/>
              </a:srgbClr>
            </a:solidFill>
          </p:spPr>
        </p:sp>
      </p:grpSp>
      <p:grpSp>
        <p:nvGrpSpPr>
          <p:cNvPr id="12" name="Group 12"/>
          <p:cNvGrpSpPr/>
          <p:nvPr/>
        </p:nvGrpSpPr>
        <p:grpSpPr>
          <a:xfrm>
            <a:off x="13811661" y="3563172"/>
            <a:ext cx="2337433" cy="2337433"/>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60784"/>
              </a:srgbClr>
            </a:solidFill>
          </p:spPr>
        </p:sp>
      </p:grpSp>
      <p:grpSp>
        <p:nvGrpSpPr>
          <p:cNvPr id="14" name="Group 14"/>
          <p:cNvGrpSpPr/>
          <p:nvPr/>
        </p:nvGrpSpPr>
        <p:grpSpPr>
          <a:xfrm>
            <a:off x="10276936" y="5708759"/>
            <a:ext cx="2337433" cy="2337433"/>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60784"/>
              </a:srgbClr>
            </a:solidFill>
          </p:spPr>
        </p:sp>
      </p:grpSp>
      <p:grpSp>
        <p:nvGrpSpPr>
          <p:cNvPr id="16" name="Group 16"/>
          <p:cNvGrpSpPr/>
          <p:nvPr/>
        </p:nvGrpSpPr>
        <p:grpSpPr>
          <a:xfrm>
            <a:off x="12642944" y="5708759"/>
            <a:ext cx="2337433" cy="2337433"/>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60784"/>
              </a:srgbClr>
            </a:solidFill>
          </p:spPr>
        </p:sp>
      </p:grpSp>
      <p:sp>
        <p:nvSpPr>
          <p:cNvPr id="18" name="TextBox 18"/>
          <p:cNvSpPr txBox="1"/>
          <p:nvPr/>
        </p:nvSpPr>
        <p:spPr>
          <a:xfrm>
            <a:off x="8732407" y="8636952"/>
            <a:ext cx="7821075" cy="514350"/>
          </a:xfrm>
          <a:prstGeom prst="rect">
            <a:avLst/>
          </a:prstGeom>
        </p:spPr>
        <p:txBody>
          <a:bodyPr lIns="0" tIns="0" rIns="0" bIns="0" rtlCol="0" anchor="t">
            <a:spAutoFit/>
          </a:bodyPr>
          <a:lstStyle/>
          <a:p>
            <a:pPr algn="ctr">
              <a:lnSpc>
                <a:spcPts val="4200"/>
              </a:lnSpc>
            </a:pPr>
            <a:r>
              <a:rPr lang="en-US" sz="3000">
                <a:solidFill>
                  <a:srgbClr val="000000"/>
                </a:solidFill>
                <a:latin typeface="Signika" panose="020B0604020202020204" charset="0"/>
              </a:rPr>
              <a:t>Mesosystem Collaboration: Eliminate Silos</a:t>
            </a:r>
          </a:p>
        </p:txBody>
      </p:sp>
      <p:sp>
        <p:nvSpPr>
          <p:cNvPr id="19" name="TextBox 19"/>
          <p:cNvSpPr txBox="1"/>
          <p:nvPr/>
        </p:nvSpPr>
        <p:spPr>
          <a:xfrm>
            <a:off x="6929757" y="231172"/>
            <a:ext cx="9849095" cy="1047750"/>
          </a:xfrm>
          <a:prstGeom prst="rect">
            <a:avLst/>
          </a:prstGeom>
        </p:spPr>
        <p:txBody>
          <a:bodyPr lIns="0" tIns="0" rIns="0" bIns="0" rtlCol="0" anchor="t">
            <a:spAutoFit/>
          </a:bodyPr>
          <a:lstStyle/>
          <a:p>
            <a:pPr algn="ctr">
              <a:lnSpc>
                <a:spcPts val="4200"/>
              </a:lnSpc>
            </a:pPr>
            <a:r>
              <a:rPr lang="en-US" sz="3000">
                <a:solidFill>
                  <a:srgbClr val="000000"/>
                </a:solidFill>
                <a:latin typeface="Signika" panose="020B0604020202020204" charset="0"/>
              </a:rPr>
              <a:t>Create a common Healing Centered</a:t>
            </a:r>
          </a:p>
          <a:p>
            <a:pPr algn="ctr">
              <a:lnSpc>
                <a:spcPts val="4200"/>
              </a:lnSpc>
            </a:pPr>
            <a:r>
              <a:rPr lang="en-US" sz="3000">
                <a:solidFill>
                  <a:srgbClr val="000000"/>
                </a:solidFill>
                <a:latin typeface="Signika" panose="020B0604020202020204" charset="0"/>
              </a:rPr>
              <a:t>                                                Lens, Language, and Framework</a:t>
            </a:r>
          </a:p>
        </p:txBody>
      </p:sp>
      <p:sp>
        <p:nvSpPr>
          <p:cNvPr id="20" name="TextBox 20"/>
          <p:cNvSpPr txBox="1"/>
          <p:nvPr/>
        </p:nvSpPr>
        <p:spPr>
          <a:xfrm>
            <a:off x="226872" y="6650145"/>
            <a:ext cx="10576856" cy="1590564"/>
          </a:xfrm>
          <a:prstGeom prst="rect">
            <a:avLst/>
          </a:prstGeom>
        </p:spPr>
        <p:txBody>
          <a:bodyPr lIns="0" tIns="0" rIns="0" bIns="0" rtlCol="0" anchor="t">
            <a:spAutoFit/>
          </a:bodyPr>
          <a:lstStyle/>
          <a:p>
            <a:pPr>
              <a:lnSpc>
                <a:spcPts val="4199"/>
              </a:lnSpc>
            </a:pPr>
            <a:r>
              <a:rPr lang="en-US" sz="3000" dirty="0">
                <a:solidFill>
                  <a:srgbClr val="000000"/>
                </a:solidFill>
                <a:latin typeface="Signika" panose="020B0604020202020204" charset="0"/>
              </a:rPr>
              <a:t>Solution</a:t>
            </a:r>
          </a:p>
          <a:p>
            <a:pPr>
              <a:lnSpc>
                <a:spcPts val="4200"/>
              </a:lnSpc>
            </a:pPr>
            <a:r>
              <a:rPr lang="en-US" sz="2999" dirty="0">
                <a:solidFill>
                  <a:srgbClr val="000000"/>
                </a:solidFill>
                <a:latin typeface="Signika" panose="020B0604020202020204" charset="0"/>
              </a:rPr>
              <a:t>       This is the "village" that will raise a child. </a:t>
            </a:r>
            <a:br>
              <a:rPr lang="en-US" sz="2999" dirty="0">
                <a:solidFill>
                  <a:srgbClr val="000000"/>
                </a:solidFill>
                <a:latin typeface="Signika" panose="020B0604020202020204" charset="0"/>
              </a:rPr>
            </a:br>
            <a:r>
              <a:rPr lang="en-US" sz="2999" dirty="0">
                <a:solidFill>
                  <a:srgbClr val="000000"/>
                </a:solidFill>
                <a:latin typeface="Signika" panose="020B0604020202020204" charset="0"/>
              </a:rPr>
              <a:t>       Moving from task-based to human-centered care.</a:t>
            </a:r>
          </a:p>
        </p:txBody>
      </p:sp>
      <p:sp>
        <p:nvSpPr>
          <p:cNvPr id="21" name="TextBox 21"/>
          <p:cNvSpPr txBox="1"/>
          <p:nvPr/>
        </p:nvSpPr>
        <p:spPr>
          <a:xfrm>
            <a:off x="12615827" y="2056260"/>
            <a:ext cx="2334518" cy="1002665"/>
          </a:xfrm>
          <a:prstGeom prst="rect">
            <a:avLst/>
          </a:prstGeom>
        </p:spPr>
        <p:txBody>
          <a:bodyPr lIns="0" tIns="0" rIns="0" bIns="0" rtlCol="0" anchor="t">
            <a:spAutoFit/>
          </a:bodyPr>
          <a:lstStyle/>
          <a:p>
            <a:pPr algn="ctr">
              <a:lnSpc>
                <a:spcPts val="4340"/>
              </a:lnSpc>
            </a:pPr>
            <a:r>
              <a:rPr lang="en-US" sz="2400" dirty="0">
                <a:solidFill>
                  <a:srgbClr val="000000"/>
                </a:solidFill>
                <a:latin typeface="Signika" panose="020B0604020202020204" charset="0"/>
              </a:rPr>
              <a:t>Clinicians</a:t>
            </a:r>
          </a:p>
          <a:p>
            <a:pPr algn="ctr">
              <a:lnSpc>
                <a:spcPts val="3779"/>
              </a:lnSpc>
            </a:pPr>
            <a:r>
              <a:rPr lang="en-US" sz="2400" dirty="0">
                <a:solidFill>
                  <a:srgbClr val="000000"/>
                </a:solidFill>
                <a:latin typeface="Signika" panose="020B0604020202020204" charset="0"/>
              </a:rPr>
              <a:t>Mental/Medical</a:t>
            </a:r>
          </a:p>
        </p:txBody>
      </p:sp>
      <p:sp>
        <p:nvSpPr>
          <p:cNvPr id="22" name="TextBox 22"/>
          <p:cNvSpPr txBox="1"/>
          <p:nvPr/>
        </p:nvSpPr>
        <p:spPr>
          <a:xfrm>
            <a:off x="10677521" y="2046735"/>
            <a:ext cx="1441013" cy="1126590"/>
          </a:xfrm>
          <a:prstGeom prst="rect">
            <a:avLst/>
          </a:prstGeom>
        </p:spPr>
        <p:txBody>
          <a:bodyPr lIns="0" tIns="0" rIns="0" bIns="0" rtlCol="0" anchor="t">
            <a:spAutoFit/>
          </a:bodyPr>
          <a:lstStyle/>
          <a:p>
            <a:pPr algn="ctr">
              <a:lnSpc>
                <a:spcPts val="4480"/>
              </a:lnSpc>
            </a:pPr>
            <a:r>
              <a:rPr lang="en-US" sz="3200">
                <a:solidFill>
                  <a:srgbClr val="000000"/>
                </a:solidFill>
                <a:latin typeface="Signika" panose="020B0604020202020204" charset="0"/>
              </a:rPr>
              <a:t>Case </a:t>
            </a:r>
          </a:p>
          <a:p>
            <a:pPr algn="ctr">
              <a:lnSpc>
                <a:spcPts val="4480"/>
              </a:lnSpc>
            </a:pPr>
            <a:r>
              <a:rPr lang="en-US" sz="3200">
                <a:solidFill>
                  <a:srgbClr val="000000"/>
                </a:solidFill>
                <a:latin typeface="Signika" panose="020B0604020202020204" charset="0"/>
              </a:rPr>
              <a:t>Workers</a:t>
            </a:r>
          </a:p>
        </p:txBody>
      </p:sp>
      <p:sp>
        <p:nvSpPr>
          <p:cNvPr id="23" name="TextBox 23"/>
          <p:cNvSpPr txBox="1"/>
          <p:nvPr/>
        </p:nvSpPr>
        <p:spPr>
          <a:xfrm>
            <a:off x="11854304" y="4431534"/>
            <a:ext cx="1462980" cy="549509"/>
          </a:xfrm>
          <a:prstGeom prst="rect">
            <a:avLst/>
          </a:prstGeom>
        </p:spPr>
        <p:txBody>
          <a:bodyPr lIns="0" tIns="0" rIns="0" bIns="0" rtlCol="0" anchor="t">
            <a:spAutoFit/>
          </a:bodyPr>
          <a:lstStyle/>
          <a:p>
            <a:pPr algn="ctr">
              <a:lnSpc>
                <a:spcPts val="4480"/>
              </a:lnSpc>
            </a:pPr>
            <a:r>
              <a:rPr lang="en-US" sz="3200">
                <a:solidFill>
                  <a:srgbClr val="000000"/>
                </a:solidFill>
                <a:latin typeface="Signika" panose="020B0604020202020204" charset="0"/>
              </a:rPr>
              <a:t>Families</a:t>
            </a:r>
          </a:p>
        </p:txBody>
      </p:sp>
      <p:sp>
        <p:nvSpPr>
          <p:cNvPr id="24" name="TextBox 24"/>
          <p:cNvSpPr txBox="1"/>
          <p:nvPr/>
        </p:nvSpPr>
        <p:spPr>
          <a:xfrm>
            <a:off x="9296400" y="4168309"/>
            <a:ext cx="1770081" cy="1126590"/>
          </a:xfrm>
          <a:prstGeom prst="rect">
            <a:avLst/>
          </a:prstGeom>
        </p:spPr>
        <p:txBody>
          <a:bodyPr wrap="square" lIns="0" tIns="0" rIns="0" bIns="0" rtlCol="0" anchor="t">
            <a:spAutoFit/>
          </a:bodyPr>
          <a:lstStyle/>
          <a:p>
            <a:pPr algn="ctr">
              <a:lnSpc>
                <a:spcPts val="4480"/>
              </a:lnSpc>
            </a:pPr>
            <a:r>
              <a:rPr lang="en-US" sz="3200" dirty="0">
                <a:solidFill>
                  <a:srgbClr val="000000"/>
                </a:solidFill>
                <a:latin typeface="Signika" panose="020B0604020202020204" charset="0"/>
              </a:rPr>
              <a:t>Courts</a:t>
            </a:r>
          </a:p>
          <a:p>
            <a:pPr algn="ctr">
              <a:lnSpc>
                <a:spcPts val="4480"/>
              </a:lnSpc>
            </a:pPr>
            <a:r>
              <a:rPr lang="en-US" sz="3200" dirty="0">
                <a:solidFill>
                  <a:srgbClr val="000000"/>
                </a:solidFill>
                <a:latin typeface="Signika" panose="020B0604020202020204" charset="0"/>
              </a:rPr>
              <a:t>GAL</a:t>
            </a:r>
          </a:p>
        </p:txBody>
      </p:sp>
      <p:sp>
        <p:nvSpPr>
          <p:cNvPr id="25" name="TextBox 25"/>
          <p:cNvSpPr txBox="1"/>
          <p:nvPr/>
        </p:nvSpPr>
        <p:spPr>
          <a:xfrm>
            <a:off x="13845742" y="4223889"/>
            <a:ext cx="2269272" cy="1047750"/>
          </a:xfrm>
          <a:prstGeom prst="rect">
            <a:avLst/>
          </a:prstGeom>
        </p:spPr>
        <p:txBody>
          <a:bodyPr lIns="0" tIns="0" rIns="0" bIns="0" rtlCol="0" anchor="t">
            <a:spAutoFit/>
          </a:bodyPr>
          <a:lstStyle/>
          <a:p>
            <a:pPr algn="ctr">
              <a:lnSpc>
                <a:spcPts val="4200"/>
              </a:lnSpc>
            </a:pPr>
            <a:r>
              <a:rPr lang="en-US" sz="3000" dirty="0">
                <a:solidFill>
                  <a:srgbClr val="000000"/>
                </a:solidFill>
                <a:latin typeface="Signika" panose="020B0604020202020204" charset="0"/>
              </a:rPr>
              <a:t>Community </a:t>
            </a:r>
          </a:p>
          <a:p>
            <a:pPr algn="ctr">
              <a:lnSpc>
                <a:spcPts val="4200"/>
              </a:lnSpc>
            </a:pPr>
            <a:r>
              <a:rPr lang="en-US" sz="2800" dirty="0">
                <a:solidFill>
                  <a:srgbClr val="000000"/>
                </a:solidFill>
                <a:latin typeface="Signika" panose="020B0604020202020204" charset="0"/>
              </a:rPr>
              <a:t>Organizations</a:t>
            </a:r>
          </a:p>
        </p:txBody>
      </p:sp>
      <p:sp>
        <p:nvSpPr>
          <p:cNvPr id="26" name="TextBox 26"/>
          <p:cNvSpPr txBox="1"/>
          <p:nvPr/>
        </p:nvSpPr>
        <p:spPr>
          <a:xfrm>
            <a:off x="10402338" y="6536480"/>
            <a:ext cx="2029480" cy="1111250"/>
          </a:xfrm>
          <a:prstGeom prst="rect">
            <a:avLst/>
          </a:prstGeom>
        </p:spPr>
        <p:txBody>
          <a:bodyPr lIns="0" tIns="0" rIns="0" bIns="0" rtlCol="0" anchor="t">
            <a:spAutoFit/>
          </a:bodyPr>
          <a:lstStyle/>
          <a:p>
            <a:pPr algn="ctr">
              <a:lnSpc>
                <a:spcPts val="4480"/>
              </a:lnSpc>
            </a:pPr>
            <a:r>
              <a:rPr lang="en-US" sz="2800" dirty="0">
                <a:solidFill>
                  <a:srgbClr val="000000"/>
                </a:solidFill>
                <a:latin typeface="Signika" panose="020B0604020202020204" charset="0"/>
              </a:rPr>
              <a:t>Faith Based</a:t>
            </a:r>
          </a:p>
          <a:p>
            <a:pPr algn="ctr">
              <a:lnSpc>
                <a:spcPts val="4480"/>
              </a:lnSpc>
            </a:pPr>
            <a:r>
              <a:rPr lang="en-US" sz="2800" dirty="0">
                <a:solidFill>
                  <a:srgbClr val="000000"/>
                </a:solidFill>
                <a:latin typeface="Signika" panose="020B0604020202020204" charset="0"/>
              </a:rPr>
              <a:t>Entities</a:t>
            </a:r>
          </a:p>
        </p:txBody>
      </p:sp>
      <p:sp>
        <p:nvSpPr>
          <p:cNvPr id="27" name="TextBox 27"/>
          <p:cNvSpPr txBox="1"/>
          <p:nvPr/>
        </p:nvSpPr>
        <p:spPr>
          <a:xfrm>
            <a:off x="13094280" y="6577120"/>
            <a:ext cx="1358563" cy="549509"/>
          </a:xfrm>
          <a:prstGeom prst="rect">
            <a:avLst/>
          </a:prstGeom>
        </p:spPr>
        <p:txBody>
          <a:bodyPr lIns="0" tIns="0" rIns="0" bIns="0" rtlCol="0" anchor="t">
            <a:spAutoFit/>
          </a:bodyPr>
          <a:lstStyle/>
          <a:p>
            <a:pPr algn="ctr">
              <a:lnSpc>
                <a:spcPts val="4480"/>
              </a:lnSpc>
            </a:pPr>
            <a:r>
              <a:rPr lang="en-US" sz="3200">
                <a:solidFill>
                  <a:srgbClr val="000000"/>
                </a:solidFill>
                <a:latin typeface="Signika" panose="020B0604020202020204" charset="0"/>
              </a:rPr>
              <a:t>Schools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grpSp>
        <p:nvGrpSpPr>
          <p:cNvPr id="2" name="Group 2"/>
          <p:cNvGrpSpPr/>
          <p:nvPr/>
        </p:nvGrpSpPr>
        <p:grpSpPr>
          <a:xfrm>
            <a:off x="4404621" y="1522574"/>
            <a:ext cx="11233097" cy="2386228"/>
            <a:chOff x="0" y="0"/>
            <a:chExt cx="9009581" cy="1913890"/>
          </a:xfrm>
        </p:grpSpPr>
        <p:sp>
          <p:nvSpPr>
            <p:cNvPr id="3" name="Freeform 3"/>
            <p:cNvSpPr/>
            <p:nvPr/>
          </p:nvSpPr>
          <p:spPr>
            <a:xfrm>
              <a:off x="0" y="0"/>
              <a:ext cx="9009581" cy="1913890"/>
            </a:xfrm>
            <a:custGeom>
              <a:avLst/>
              <a:gdLst/>
              <a:ahLst/>
              <a:cxnLst/>
              <a:rect l="l" t="t" r="r" b="b"/>
              <a:pathLst>
                <a:path w="9009581" h="1913890">
                  <a:moveTo>
                    <a:pt x="8885121" y="1913890"/>
                  </a:moveTo>
                  <a:lnTo>
                    <a:pt x="124460" y="1913890"/>
                  </a:lnTo>
                  <a:cubicBezTo>
                    <a:pt x="55880" y="1913890"/>
                    <a:pt x="0" y="1858010"/>
                    <a:pt x="0" y="1789430"/>
                  </a:cubicBezTo>
                  <a:lnTo>
                    <a:pt x="0" y="124460"/>
                  </a:lnTo>
                  <a:cubicBezTo>
                    <a:pt x="0" y="55880"/>
                    <a:pt x="55880" y="0"/>
                    <a:pt x="124460" y="0"/>
                  </a:cubicBezTo>
                  <a:lnTo>
                    <a:pt x="8885121" y="0"/>
                  </a:lnTo>
                  <a:cubicBezTo>
                    <a:pt x="8953702" y="0"/>
                    <a:pt x="9009581" y="55880"/>
                    <a:pt x="9009581" y="124460"/>
                  </a:cubicBezTo>
                  <a:lnTo>
                    <a:pt x="9009581" y="1789430"/>
                  </a:lnTo>
                  <a:cubicBezTo>
                    <a:pt x="9009581" y="1858010"/>
                    <a:pt x="8953702" y="1913890"/>
                    <a:pt x="8885121" y="1913890"/>
                  </a:cubicBezTo>
                  <a:close/>
                </a:path>
              </a:pathLst>
            </a:custGeom>
            <a:solidFill>
              <a:srgbClr val="FF3A21">
                <a:alpha val="57647"/>
              </a:srgbClr>
            </a:solidFill>
          </p:spPr>
        </p:sp>
      </p:grpSp>
      <p:grpSp>
        <p:nvGrpSpPr>
          <p:cNvPr id="4" name="Group 4"/>
          <p:cNvGrpSpPr/>
          <p:nvPr/>
        </p:nvGrpSpPr>
        <p:grpSpPr>
          <a:xfrm>
            <a:off x="1742025" y="1652372"/>
            <a:ext cx="2386228" cy="2386228"/>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6A6A6">
                <a:alpha val="51765"/>
              </a:srgbClr>
            </a:solidFill>
          </p:spPr>
        </p:sp>
      </p:grpSp>
      <p:grpSp>
        <p:nvGrpSpPr>
          <p:cNvPr id="6" name="Group 6"/>
          <p:cNvGrpSpPr/>
          <p:nvPr/>
        </p:nvGrpSpPr>
        <p:grpSpPr>
          <a:xfrm>
            <a:off x="1627725" y="1522574"/>
            <a:ext cx="2386228" cy="238622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3A21">
                <a:alpha val="57647"/>
              </a:srgbClr>
            </a:solidFill>
          </p:spPr>
        </p:sp>
      </p:grpSp>
      <p:sp>
        <p:nvSpPr>
          <p:cNvPr id="8" name="TextBox 8"/>
          <p:cNvSpPr txBox="1"/>
          <p:nvPr/>
        </p:nvSpPr>
        <p:spPr>
          <a:xfrm>
            <a:off x="4542871" y="2480156"/>
            <a:ext cx="11233097" cy="608330"/>
          </a:xfrm>
          <a:prstGeom prst="rect">
            <a:avLst/>
          </a:prstGeom>
        </p:spPr>
        <p:txBody>
          <a:bodyPr lIns="0" tIns="0" rIns="0" bIns="0" rtlCol="0" anchor="t">
            <a:spAutoFit/>
          </a:bodyPr>
          <a:lstStyle/>
          <a:p>
            <a:pPr>
              <a:lnSpc>
                <a:spcPts val="4900"/>
              </a:lnSpc>
            </a:pPr>
            <a:r>
              <a:rPr lang="en-US" sz="3500" dirty="0">
                <a:solidFill>
                  <a:srgbClr val="000000"/>
                </a:solidFill>
                <a:latin typeface="Signika"/>
              </a:rPr>
              <a:t>Jointly explore readiness, needs and  the TBRI framework</a:t>
            </a:r>
          </a:p>
        </p:txBody>
      </p:sp>
      <p:sp>
        <p:nvSpPr>
          <p:cNvPr id="9" name="TextBox 9"/>
          <p:cNvSpPr txBox="1"/>
          <p:nvPr/>
        </p:nvSpPr>
        <p:spPr>
          <a:xfrm>
            <a:off x="1627725" y="2434436"/>
            <a:ext cx="2386228" cy="670560"/>
          </a:xfrm>
          <a:prstGeom prst="rect">
            <a:avLst/>
          </a:prstGeom>
        </p:spPr>
        <p:txBody>
          <a:bodyPr lIns="0" tIns="0" rIns="0" bIns="0" rtlCol="0" anchor="t">
            <a:spAutoFit/>
          </a:bodyPr>
          <a:lstStyle/>
          <a:p>
            <a:pPr algn="ctr">
              <a:lnSpc>
                <a:spcPts val="5460"/>
              </a:lnSpc>
            </a:pPr>
            <a:r>
              <a:rPr lang="en-US" sz="3900">
                <a:solidFill>
                  <a:srgbClr val="000000"/>
                </a:solidFill>
                <a:latin typeface="Signika"/>
              </a:rPr>
              <a:t>Explore</a:t>
            </a:r>
          </a:p>
        </p:txBody>
      </p:sp>
      <p:grpSp>
        <p:nvGrpSpPr>
          <p:cNvPr id="10" name="Group 10"/>
          <p:cNvGrpSpPr/>
          <p:nvPr/>
        </p:nvGrpSpPr>
        <p:grpSpPr>
          <a:xfrm>
            <a:off x="4404621" y="4417100"/>
            <a:ext cx="11233097" cy="2386228"/>
            <a:chOff x="0" y="0"/>
            <a:chExt cx="9009581" cy="1913890"/>
          </a:xfrm>
        </p:grpSpPr>
        <p:sp>
          <p:nvSpPr>
            <p:cNvPr id="11" name="Freeform 11"/>
            <p:cNvSpPr/>
            <p:nvPr/>
          </p:nvSpPr>
          <p:spPr>
            <a:xfrm>
              <a:off x="0" y="0"/>
              <a:ext cx="9009581" cy="1913890"/>
            </a:xfrm>
            <a:custGeom>
              <a:avLst/>
              <a:gdLst/>
              <a:ahLst/>
              <a:cxnLst/>
              <a:rect l="l" t="t" r="r" b="b"/>
              <a:pathLst>
                <a:path w="9009581" h="1913890">
                  <a:moveTo>
                    <a:pt x="8885121" y="1913890"/>
                  </a:moveTo>
                  <a:lnTo>
                    <a:pt x="124460" y="1913890"/>
                  </a:lnTo>
                  <a:cubicBezTo>
                    <a:pt x="55880" y="1913890"/>
                    <a:pt x="0" y="1858010"/>
                    <a:pt x="0" y="1789430"/>
                  </a:cubicBezTo>
                  <a:lnTo>
                    <a:pt x="0" y="124460"/>
                  </a:lnTo>
                  <a:cubicBezTo>
                    <a:pt x="0" y="55880"/>
                    <a:pt x="55880" y="0"/>
                    <a:pt x="124460" y="0"/>
                  </a:cubicBezTo>
                  <a:lnTo>
                    <a:pt x="8885121" y="0"/>
                  </a:lnTo>
                  <a:cubicBezTo>
                    <a:pt x="8953702" y="0"/>
                    <a:pt x="9009581" y="55880"/>
                    <a:pt x="9009581" y="124460"/>
                  </a:cubicBezTo>
                  <a:lnTo>
                    <a:pt x="9009581" y="1789430"/>
                  </a:lnTo>
                  <a:cubicBezTo>
                    <a:pt x="9009581" y="1858010"/>
                    <a:pt x="8953702" y="1913890"/>
                    <a:pt x="8885121" y="1913890"/>
                  </a:cubicBezTo>
                  <a:close/>
                </a:path>
              </a:pathLst>
            </a:custGeom>
            <a:solidFill>
              <a:srgbClr val="2CA1B6">
                <a:alpha val="57647"/>
              </a:srgbClr>
            </a:solidFill>
          </p:spPr>
        </p:sp>
      </p:grpSp>
      <p:grpSp>
        <p:nvGrpSpPr>
          <p:cNvPr id="12" name="Group 12"/>
          <p:cNvGrpSpPr/>
          <p:nvPr/>
        </p:nvGrpSpPr>
        <p:grpSpPr>
          <a:xfrm>
            <a:off x="1742025" y="4546899"/>
            <a:ext cx="2386228" cy="238622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6A6A6">
                <a:alpha val="51765"/>
              </a:srgbClr>
            </a:solidFill>
          </p:spPr>
        </p:sp>
      </p:grpSp>
      <p:grpSp>
        <p:nvGrpSpPr>
          <p:cNvPr id="14" name="Group 14"/>
          <p:cNvGrpSpPr/>
          <p:nvPr/>
        </p:nvGrpSpPr>
        <p:grpSpPr>
          <a:xfrm>
            <a:off x="1627725" y="4417100"/>
            <a:ext cx="2386228" cy="2386228"/>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CA1B6">
                <a:alpha val="57647"/>
              </a:srgbClr>
            </a:solidFill>
          </p:spPr>
        </p:sp>
      </p:grpSp>
      <p:sp>
        <p:nvSpPr>
          <p:cNvPr id="16" name="TextBox 16"/>
          <p:cNvSpPr txBox="1"/>
          <p:nvPr/>
        </p:nvSpPr>
        <p:spPr>
          <a:xfrm>
            <a:off x="4542871" y="4646919"/>
            <a:ext cx="11233097" cy="1850390"/>
          </a:xfrm>
          <a:prstGeom prst="rect">
            <a:avLst/>
          </a:prstGeom>
        </p:spPr>
        <p:txBody>
          <a:bodyPr lIns="0" tIns="0" rIns="0" bIns="0" rtlCol="0" anchor="t">
            <a:spAutoFit/>
          </a:bodyPr>
          <a:lstStyle/>
          <a:p>
            <a:pPr>
              <a:lnSpc>
                <a:spcPts val="4900"/>
              </a:lnSpc>
            </a:pPr>
            <a:r>
              <a:rPr lang="en-US" sz="3500">
                <a:solidFill>
                  <a:srgbClr val="000000"/>
                </a:solidFill>
                <a:latin typeface="Signika"/>
              </a:rPr>
              <a:t>Co-create a culture of trauma-informed care and service</a:t>
            </a:r>
          </a:p>
          <a:p>
            <a:pPr>
              <a:lnSpc>
                <a:spcPts val="4900"/>
              </a:lnSpc>
            </a:pPr>
            <a:r>
              <a:rPr lang="en-US" sz="3500">
                <a:solidFill>
                  <a:srgbClr val="000000"/>
                </a:solidFill>
                <a:latin typeface="Signika"/>
              </a:rPr>
              <a:t>by scaffolding organizational and community activity systems </a:t>
            </a:r>
          </a:p>
        </p:txBody>
      </p:sp>
      <p:sp>
        <p:nvSpPr>
          <p:cNvPr id="17" name="TextBox 17"/>
          <p:cNvSpPr txBox="1"/>
          <p:nvPr/>
        </p:nvSpPr>
        <p:spPr>
          <a:xfrm>
            <a:off x="1627725" y="5328962"/>
            <a:ext cx="2386228" cy="670560"/>
          </a:xfrm>
          <a:prstGeom prst="rect">
            <a:avLst/>
          </a:prstGeom>
        </p:spPr>
        <p:txBody>
          <a:bodyPr lIns="0" tIns="0" rIns="0" bIns="0" rtlCol="0" anchor="t">
            <a:spAutoFit/>
          </a:bodyPr>
          <a:lstStyle/>
          <a:p>
            <a:pPr algn="ctr">
              <a:lnSpc>
                <a:spcPts val="5460"/>
              </a:lnSpc>
            </a:pPr>
            <a:r>
              <a:rPr lang="en-US" sz="3900">
                <a:solidFill>
                  <a:srgbClr val="000000"/>
                </a:solidFill>
                <a:latin typeface="Signika"/>
              </a:rPr>
              <a:t>Immerse</a:t>
            </a:r>
          </a:p>
        </p:txBody>
      </p:sp>
      <p:grpSp>
        <p:nvGrpSpPr>
          <p:cNvPr id="18" name="Group 18"/>
          <p:cNvGrpSpPr/>
          <p:nvPr/>
        </p:nvGrpSpPr>
        <p:grpSpPr>
          <a:xfrm>
            <a:off x="4395096" y="7389974"/>
            <a:ext cx="11233097" cy="2386228"/>
            <a:chOff x="0" y="0"/>
            <a:chExt cx="9009581" cy="1913890"/>
          </a:xfrm>
        </p:grpSpPr>
        <p:sp>
          <p:nvSpPr>
            <p:cNvPr id="19" name="Freeform 19"/>
            <p:cNvSpPr/>
            <p:nvPr/>
          </p:nvSpPr>
          <p:spPr>
            <a:xfrm>
              <a:off x="0" y="0"/>
              <a:ext cx="9009581" cy="1913890"/>
            </a:xfrm>
            <a:custGeom>
              <a:avLst/>
              <a:gdLst/>
              <a:ahLst/>
              <a:cxnLst/>
              <a:rect l="l" t="t" r="r" b="b"/>
              <a:pathLst>
                <a:path w="9009581" h="1913890">
                  <a:moveTo>
                    <a:pt x="8885121" y="1913890"/>
                  </a:moveTo>
                  <a:lnTo>
                    <a:pt x="124460" y="1913890"/>
                  </a:lnTo>
                  <a:cubicBezTo>
                    <a:pt x="55880" y="1913890"/>
                    <a:pt x="0" y="1858010"/>
                    <a:pt x="0" y="1789430"/>
                  </a:cubicBezTo>
                  <a:lnTo>
                    <a:pt x="0" y="124460"/>
                  </a:lnTo>
                  <a:cubicBezTo>
                    <a:pt x="0" y="55880"/>
                    <a:pt x="55880" y="0"/>
                    <a:pt x="124460" y="0"/>
                  </a:cubicBezTo>
                  <a:lnTo>
                    <a:pt x="8885121" y="0"/>
                  </a:lnTo>
                  <a:cubicBezTo>
                    <a:pt x="8953702" y="0"/>
                    <a:pt x="9009581" y="55880"/>
                    <a:pt x="9009581" y="124460"/>
                  </a:cubicBezTo>
                  <a:lnTo>
                    <a:pt x="9009581" y="1789430"/>
                  </a:lnTo>
                  <a:cubicBezTo>
                    <a:pt x="9009581" y="1858010"/>
                    <a:pt x="8953702" y="1913890"/>
                    <a:pt x="8885121" y="1913890"/>
                  </a:cubicBezTo>
                  <a:close/>
                </a:path>
              </a:pathLst>
            </a:custGeom>
            <a:solidFill>
              <a:srgbClr val="311A57">
                <a:alpha val="57647"/>
              </a:srgbClr>
            </a:solidFill>
          </p:spPr>
        </p:sp>
      </p:grpSp>
      <p:grpSp>
        <p:nvGrpSpPr>
          <p:cNvPr id="20" name="Group 20"/>
          <p:cNvGrpSpPr/>
          <p:nvPr/>
        </p:nvGrpSpPr>
        <p:grpSpPr>
          <a:xfrm>
            <a:off x="1732500" y="7519772"/>
            <a:ext cx="2386228" cy="2386228"/>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6A6A6">
                <a:alpha val="51765"/>
              </a:srgbClr>
            </a:solidFill>
          </p:spPr>
        </p:sp>
      </p:grpSp>
      <p:grpSp>
        <p:nvGrpSpPr>
          <p:cNvPr id="22" name="Group 22"/>
          <p:cNvGrpSpPr/>
          <p:nvPr/>
        </p:nvGrpSpPr>
        <p:grpSpPr>
          <a:xfrm>
            <a:off x="1618200" y="7389974"/>
            <a:ext cx="2386228" cy="2386228"/>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11A57">
                <a:alpha val="57647"/>
              </a:srgbClr>
            </a:solidFill>
          </p:spPr>
        </p:sp>
      </p:grpSp>
      <p:sp>
        <p:nvSpPr>
          <p:cNvPr id="24" name="TextBox 24"/>
          <p:cNvSpPr txBox="1"/>
          <p:nvPr/>
        </p:nvSpPr>
        <p:spPr>
          <a:xfrm>
            <a:off x="4533346" y="7619793"/>
            <a:ext cx="11233097" cy="1850390"/>
          </a:xfrm>
          <a:prstGeom prst="rect">
            <a:avLst/>
          </a:prstGeom>
        </p:spPr>
        <p:txBody>
          <a:bodyPr lIns="0" tIns="0" rIns="0" bIns="0" rtlCol="0" anchor="t">
            <a:spAutoFit/>
          </a:bodyPr>
          <a:lstStyle/>
          <a:p>
            <a:pPr>
              <a:lnSpc>
                <a:spcPts val="4900"/>
              </a:lnSpc>
            </a:pPr>
            <a:r>
              <a:rPr lang="en-US" sz="3500">
                <a:solidFill>
                  <a:srgbClr val="000000"/>
                </a:solidFill>
                <a:latin typeface="Signika"/>
              </a:rPr>
              <a:t>Co-create a culture of trauma-informed care and service</a:t>
            </a:r>
          </a:p>
          <a:p>
            <a:pPr>
              <a:lnSpc>
                <a:spcPts val="4900"/>
              </a:lnSpc>
            </a:pPr>
            <a:r>
              <a:rPr lang="en-US" sz="3500">
                <a:solidFill>
                  <a:srgbClr val="000000"/>
                </a:solidFill>
                <a:latin typeface="Signika"/>
              </a:rPr>
              <a:t>by scaffolding organizational and community activity systems </a:t>
            </a:r>
          </a:p>
        </p:txBody>
      </p:sp>
      <p:sp>
        <p:nvSpPr>
          <p:cNvPr id="25" name="TextBox 25"/>
          <p:cNvSpPr txBox="1"/>
          <p:nvPr/>
        </p:nvSpPr>
        <p:spPr>
          <a:xfrm>
            <a:off x="1618200" y="8301836"/>
            <a:ext cx="2386228" cy="670560"/>
          </a:xfrm>
          <a:prstGeom prst="rect">
            <a:avLst/>
          </a:prstGeom>
        </p:spPr>
        <p:txBody>
          <a:bodyPr lIns="0" tIns="0" rIns="0" bIns="0" rtlCol="0" anchor="t">
            <a:spAutoFit/>
          </a:bodyPr>
          <a:lstStyle/>
          <a:p>
            <a:pPr algn="ctr">
              <a:lnSpc>
                <a:spcPts val="5460"/>
              </a:lnSpc>
            </a:pPr>
            <a:r>
              <a:rPr lang="en-US" sz="3900" dirty="0">
                <a:solidFill>
                  <a:srgbClr val="000000"/>
                </a:solidFill>
                <a:latin typeface="Signika"/>
              </a:rPr>
              <a:t>Extend</a:t>
            </a:r>
          </a:p>
        </p:txBody>
      </p:sp>
      <p:sp>
        <p:nvSpPr>
          <p:cNvPr id="26" name="TextBox 8">
            <a:extLst>
              <a:ext uri="{FF2B5EF4-FFF2-40B4-BE49-F238E27FC236}">
                <a16:creationId xmlns:a16="http://schemas.microsoft.com/office/drawing/2014/main" id="{1521019B-E2CB-4502-BA6F-0617C48821EA}"/>
              </a:ext>
            </a:extLst>
          </p:cNvPr>
          <p:cNvSpPr txBox="1"/>
          <p:nvPr/>
        </p:nvSpPr>
        <p:spPr>
          <a:xfrm>
            <a:off x="609600" y="393679"/>
            <a:ext cx="11233097" cy="617157"/>
          </a:xfrm>
          <a:prstGeom prst="rect">
            <a:avLst/>
          </a:prstGeom>
        </p:spPr>
        <p:txBody>
          <a:bodyPr lIns="0" tIns="0" rIns="0" bIns="0" rtlCol="0" anchor="t">
            <a:spAutoFit/>
          </a:bodyPr>
          <a:lstStyle/>
          <a:p>
            <a:pPr>
              <a:lnSpc>
                <a:spcPts val="4900"/>
              </a:lnSpc>
            </a:pPr>
            <a:r>
              <a:rPr lang="en-US" sz="4000" dirty="0">
                <a:solidFill>
                  <a:srgbClr val="000000"/>
                </a:solidFill>
                <a:latin typeface="Signika"/>
              </a:rPr>
              <a:t>Phases of Change: Systems Implementation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66725"/>
            <a:ext cx="4464232" cy="2888446"/>
            <a:chOff x="0" y="0"/>
            <a:chExt cx="5952309" cy="3851261"/>
          </a:xfrm>
        </p:grpSpPr>
        <p:sp>
          <p:nvSpPr>
            <p:cNvPr id="3" name="TextBox 3"/>
            <p:cNvSpPr txBox="1"/>
            <p:nvPr/>
          </p:nvSpPr>
          <p:spPr>
            <a:xfrm>
              <a:off x="0" y="3100953"/>
              <a:ext cx="5952309" cy="750309"/>
            </a:xfrm>
            <a:prstGeom prst="rect">
              <a:avLst/>
            </a:prstGeom>
          </p:spPr>
          <p:txBody>
            <a:bodyPr lIns="0" tIns="0" rIns="0" bIns="0" rtlCol="0" anchor="t">
              <a:spAutoFit/>
            </a:bodyPr>
            <a:lstStyle/>
            <a:p>
              <a:pPr>
                <a:lnSpc>
                  <a:spcPts val="2431"/>
                </a:lnSpc>
              </a:pPr>
              <a:r>
                <a:rPr lang="en-US" sz="1736">
                  <a:solidFill>
                    <a:srgbClr val="000000"/>
                  </a:solidFill>
                  <a:latin typeface="HK Grotesk Light Bold"/>
                </a:rPr>
                <a:t>.</a:t>
              </a:r>
            </a:p>
            <a:p>
              <a:pPr>
                <a:lnSpc>
                  <a:spcPts val="2114"/>
                </a:lnSpc>
                <a:spcBef>
                  <a:spcPct val="0"/>
                </a:spcBef>
              </a:pPr>
              <a:endParaRPr lang="en-US" sz="1736">
                <a:solidFill>
                  <a:srgbClr val="000000"/>
                </a:solidFill>
                <a:latin typeface="HK Grotesk Light Bold"/>
              </a:endParaRPr>
            </a:p>
          </p:txBody>
        </p:sp>
        <p:sp>
          <p:nvSpPr>
            <p:cNvPr id="4" name="AutoShape 4"/>
            <p:cNvSpPr/>
            <p:nvPr/>
          </p:nvSpPr>
          <p:spPr>
            <a:xfrm>
              <a:off x="0" y="0"/>
              <a:ext cx="5197269" cy="0"/>
            </a:xfrm>
            <a:prstGeom prst="line">
              <a:avLst/>
            </a:prstGeom>
            <a:ln w="153438" cap="flat">
              <a:solidFill>
                <a:srgbClr val="311A57"/>
              </a:solidFill>
              <a:prstDash val="solid"/>
              <a:headEnd type="none" w="sm" len="sm"/>
              <a:tailEnd type="none" w="sm" len="sm"/>
            </a:ln>
          </p:spPr>
        </p:sp>
        <p:sp>
          <p:nvSpPr>
            <p:cNvPr id="5" name="AutoShape 5"/>
            <p:cNvSpPr/>
            <p:nvPr/>
          </p:nvSpPr>
          <p:spPr>
            <a:xfrm>
              <a:off x="0" y="2612855"/>
              <a:ext cx="5197269" cy="0"/>
            </a:xfrm>
            <a:prstGeom prst="line">
              <a:avLst/>
            </a:prstGeom>
            <a:ln w="28770" cap="flat">
              <a:solidFill>
                <a:srgbClr val="311A57"/>
              </a:solidFill>
              <a:prstDash val="solid"/>
              <a:headEnd type="none" w="sm" len="sm"/>
              <a:tailEnd type="none" w="sm" len="sm"/>
            </a:ln>
          </p:spPr>
        </p:sp>
        <p:sp>
          <p:nvSpPr>
            <p:cNvPr id="6" name="TextBox 6"/>
            <p:cNvSpPr txBox="1"/>
            <p:nvPr/>
          </p:nvSpPr>
          <p:spPr>
            <a:xfrm>
              <a:off x="0" y="347845"/>
              <a:ext cx="5952309" cy="2207470"/>
            </a:xfrm>
            <a:prstGeom prst="rect">
              <a:avLst/>
            </a:prstGeom>
          </p:spPr>
          <p:txBody>
            <a:bodyPr lIns="0" tIns="0" rIns="0" bIns="0" rtlCol="0" anchor="t">
              <a:spAutoFit/>
            </a:bodyPr>
            <a:lstStyle/>
            <a:p>
              <a:pPr>
                <a:lnSpc>
                  <a:spcPts val="4228"/>
                </a:lnSpc>
              </a:pPr>
              <a:r>
                <a:rPr lang="en-US" sz="4228" dirty="0">
                  <a:solidFill>
                    <a:srgbClr val="311A57"/>
                  </a:solidFill>
                  <a:latin typeface="Signika" panose="020B0604020202020204" charset="0"/>
                </a:rPr>
                <a:t>Trust-Based Relational Intervention</a:t>
              </a:r>
            </a:p>
          </p:txBody>
        </p:sp>
      </p:grpSp>
      <p:grpSp>
        <p:nvGrpSpPr>
          <p:cNvPr id="7" name="Group 7"/>
          <p:cNvGrpSpPr/>
          <p:nvPr/>
        </p:nvGrpSpPr>
        <p:grpSpPr>
          <a:xfrm>
            <a:off x="5711203" y="0"/>
            <a:ext cx="12538697" cy="10287000"/>
            <a:chOff x="0" y="0"/>
            <a:chExt cx="2960799" cy="2429099"/>
          </a:xfrm>
        </p:grpSpPr>
        <p:sp>
          <p:nvSpPr>
            <p:cNvPr id="8" name="Freeform 8"/>
            <p:cNvSpPr/>
            <p:nvPr/>
          </p:nvSpPr>
          <p:spPr>
            <a:xfrm>
              <a:off x="0" y="0"/>
              <a:ext cx="2960799" cy="2429099"/>
            </a:xfrm>
            <a:custGeom>
              <a:avLst/>
              <a:gdLst/>
              <a:ahLst/>
              <a:cxnLst/>
              <a:rect l="l" t="t" r="r" b="b"/>
              <a:pathLst>
                <a:path w="2960799" h="2429099">
                  <a:moveTo>
                    <a:pt x="0" y="0"/>
                  </a:moveTo>
                  <a:lnTo>
                    <a:pt x="2960799" y="0"/>
                  </a:lnTo>
                  <a:lnTo>
                    <a:pt x="2960799" y="2429099"/>
                  </a:lnTo>
                  <a:lnTo>
                    <a:pt x="0" y="2429099"/>
                  </a:lnTo>
                  <a:close/>
                </a:path>
              </a:pathLst>
            </a:custGeom>
            <a:solidFill>
              <a:srgbClr val="311A57">
                <a:alpha val="78824"/>
              </a:srgbClr>
            </a:solidFill>
          </p:spPr>
        </p:sp>
      </p:grpSp>
      <p:sp>
        <p:nvSpPr>
          <p:cNvPr id="9" name="TextBox 9"/>
          <p:cNvSpPr txBox="1"/>
          <p:nvPr/>
        </p:nvSpPr>
        <p:spPr>
          <a:xfrm>
            <a:off x="6302604" y="1549489"/>
            <a:ext cx="11357492" cy="5550815"/>
          </a:xfrm>
          <a:prstGeom prst="rect">
            <a:avLst/>
          </a:prstGeom>
        </p:spPr>
        <p:txBody>
          <a:bodyPr lIns="0" tIns="0" rIns="0" bIns="0" rtlCol="0" anchor="t">
            <a:spAutoFit/>
          </a:bodyPr>
          <a:lstStyle/>
          <a:p>
            <a:pPr algn="ctr">
              <a:lnSpc>
                <a:spcPts val="3079"/>
              </a:lnSpc>
              <a:spcBef>
                <a:spcPct val="0"/>
              </a:spcBef>
            </a:pPr>
            <a:r>
              <a:rPr lang="en-US" sz="2200" dirty="0">
                <a:solidFill>
                  <a:srgbClr val="FFFFFF"/>
                </a:solidFill>
                <a:latin typeface="Signika" panose="020B0604020202020204" charset="0"/>
              </a:rPr>
              <a:t>Hope Street engages Trust-Based Relational Intervention as a framework for trauma-informed</a:t>
            </a:r>
          </a:p>
          <a:p>
            <a:pPr algn="ctr">
              <a:lnSpc>
                <a:spcPts val="3079"/>
              </a:lnSpc>
              <a:spcBef>
                <a:spcPct val="0"/>
              </a:spcBef>
            </a:pPr>
            <a:r>
              <a:rPr lang="en-US" sz="2200" dirty="0">
                <a:solidFill>
                  <a:srgbClr val="FFFFFF"/>
                </a:solidFill>
                <a:latin typeface="Signika" panose="020B0604020202020204" charset="0"/>
              </a:rPr>
              <a:t>training, coaching and consultation.</a:t>
            </a:r>
          </a:p>
          <a:p>
            <a:pPr algn="ctr">
              <a:lnSpc>
                <a:spcPts val="3079"/>
              </a:lnSpc>
              <a:spcBef>
                <a:spcPct val="0"/>
              </a:spcBef>
            </a:pPr>
            <a:endParaRPr lang="en-US" sz="2200" dirty="0">
              <a:solidFill>
                <a:srgbClr val="FFFFFF"/>
              </a:solidFill>
              <a:latin typeface="Signika" panose="020B0604020202020204" charset="0"/>
            </a:endParaRPr>
          </a:p>
          <a:p>
            <a:pPr algn="ctr">
              <a:lnSpc>
                <a:spcPts val="3079"/>
              </a:lnSpc>
              <a:spcBef>
                <a:spcPct val="0"/>
              </a:spcBef>
            </a:pPr>
            <a:endParaRPr lang="en-US" sz="2200" dirty="0">
              <a:solidFill>
                <a:srgbClr val="FFFFFF"/>
              </a:solidFill>
              <a:latin typeface="Signika" panose="020B0604020202020204" charset="0"/>
            </a:endParaRPr>
          </a:p>
          <a:p>
            <a:pPr algn="ctr">
              <a:lnSpc>
                <a:spcPts val="3079"/>
              </a:lnSpc>
              <a:spcBef>
                <a:spcPct val="0"/>
              </a:spcBef>
            </a:pPr>
            <a:r>
              <a:rPr lang="en-US" sz="2200" dirty="0">
                <a:solidFill>
                  <a:srgbClr val="FFFFFF"/>
                </a:solidFill>
                <a:latin typeface="Signika" panose="020B0604020202020204" charset="0"/>
              </a:rPr>
              <a:t>TBRI is an evidence-based, trauma-informed model of care for vulnerable children</a:t>
            </a:r>
          </a:p>
          <a:p>
            <a:pPr algn="ctr">
              <a:lnSpc>
                <a:spcPts val="3079"/>
              </a:lnSpc>
              <a:spcBef>
                <a:spcPct val="0"/>
              </a:spcBef>
            </a:pPr>
            <a:r>
              <a:rPr lang="en-US" sz="2200" dirty="0">
                <a:solidFill>
                  <a:srgbClr val="FFFFFF"/>
                </a:solidFill>
                <a:latin typeface="Signika" panose="020B0604020202020204" charset="0"/>
              </a:rPr>
              <a:t>and families with a theoretical foundation in attachment theory, developmental</a:t>
            </a:r>
          </a:p>
          <a:p>
            <a:pPr algn="ctr">
              <a:lnSpc>
                <a:spcPts val="3079"/>
              </a:lnSpc>
              <a:spcBef>
                <a:spcPct val="0"/>
              </a:spcBef>
            </a:pPr>
            <a:r>
              <a:rPr lang="en-US" sz="2200" dirty="0">
                <a:solidFill>
                  <a:srgbClr val="FFFFFF"/>
                </a:solidFill>
                <a:latin typeface="Signika" panose="020B0604020202020204" charset="0"/>
              </a:rPr>
              <a:t>neuroscience, and developmental trauma. The heartbeat of TBRI is connection.</a:t>
            </a:r>
          </a:p>
          <a:p>
            <a:pPr algn="ctr">
              <a:lnSpc>
                <a:spcPts val="3079"/>
              </a:lnSpc>
              <a:spcBef>
                <a:spcPct val="0"/>
              </a:spcBef>
            </a:pPr>
            <a:endParaRPr lang="en-US" sz="2200" dirty="0">
              <a:solidFill>
                <a:srgbClr val="FFFFFF"/>
              </a:solidFill>
              <a:latin typeface="Signika" panose="020B0604020202020204" charset="0"/>
            </a:endParaRPr>
          </a:p>
          <a:p>
            <a:pPr marL="474980" lvl="1" indent="-237490">
              <a:lnSpc>
                <a:spcPts val="3079"/>
              </a:lnSpc>
              <a:buFont typeface="Arial"/>
              <a:buChar char="•"/>
            </a:pPr>
            <a:r>
              <a:rPr lang="en-US" sz="2200" dirty="0">
                <a:solidFill>
                  <a:srgbClr val="FFFFFF"/>
                </a:solidFill>
                <a:latin typeface="Signika" panose="020B0604020202020204" charset="0"/>
              </a:rPr>
              <a:t>Empowering Principles include Physiological and Ecological Strategies to meet physical</a:t>
            </a:r>
            <a:br>
              <a:rPr lang="en-US" sz="2200" dirty="0">
                <a:solidFill>
                  <a:srgbClr val="FFFFFF"/>
                </a:solidFill>
                <a:latin typeface="Signika" panose="020B0604020202020204" charset="0"/>
              </a:rPr>
            </a:br>
            <a:r>
              <a:rPr lang="en-US" sz="2200" dirty="0">
                <a:solidFill>
                  <a:srgbClr val="FFFFFF"/>
                </a:solidFill>
                <a:latin typeface="Signika" panose="020B0604020202020204" charset="0"/>
              </a:rPr>
              <a:t>needs and increase regulation.</a:t>
            </a:r>
          </a:p>
          <a:p>
            <a:pPr marL="474980" lvl="1" indent="-237490">
              <a:lnSpc>
                <a:spcPts val="3079"/>
              </a:lnSpc>
              <a:buFont typeface="Arial"/>
              <a:buChar char="•"/>
            </a:pPr>
            <a:r>
              <a:rPr lang="en-US" sz="2200" dirty="0">
                <a:solidFill>
                  <a:srgbClr val="FFFFFF"/>
                </a:solidFill>
                <a:latin typeface="Signika" panose="020B0604020202020204" charset="0"/>
              </a:rPr>
              <a:t>Connecting Principles include Engagement and Mindfulness strategies to meet</a:t>
            </a:r>
            <a:br>
              <a:rPr lang="en-US" sz="2200" dirty="0">
                <a:solidFill>
                  <a:srgbClr val="FFFFFF"/>
                </a:solidFill>
                <a:latin typeface="Signika" panose="020B0604020202020204" charset="0"/>
              </a:rPr>
            </a:br>
            <a:r>
              <a:rPr lang="en-US" sz="2200" dirty="0">
                <a:solidFill>
                  <a:srgbClr val="FFFFFF"/>
                </a:solidFill>
                <a:latin typeface="Signika" panose="020B0604020202020204" charset="0"/>
              </a:rPr>
              <a:t>attachment needs.</a:t>
            </a:r>
          </a:p>
          <a:p>
            <a:pPr marL="474980" lvl="1" indent="-237490">
              <a:lnSpc>
                <a:spcPts val="3079"/>
              </a:lnSpc>
              <a:buFont typeface="Arial"/>
              <a:buChar char="•"/>
            </a:pPr>
            <a:r>
              <a:rPr lang="en-US" sz="2200" dirty="0">
                <a:solidFill>
                  <a:srgbClr val="FFFFFF"/>
                </a:solidFill>
                <a:latin typeface="Signika" panose="020B0604020202020204" charset="0"/>
              </a:rPr>
              <a:t>Correcting Principles include Proactive and Responsive Strategies to shape beliefs and</a:t>
            </a:r>
            <a:br>
              <a:rPr lang="en-US" sz="2200" dirty="0">
                <a:solidFill>
                  <a:srgbClr val="FFFFFF"/>
                </a:solidFill>
                <a:latin typeface="Signika" panose="020B0604020202020204" charset="0"/>
              </a:rPr>
            </a:br>
            <a:r>
              <a:rPr lang="en-US" sz="2200" dirty="0">
                <a:solidFill>
                  <a:srgbClr val="FFFFFF"/>
                </a:solidFill>
                <a:latin typeface="Signika" panose="020B0604020202020204" charset="0"/>
              </a:rPr>
              <a:t>behaviors by disarming fear.</a:t>
            </a:r>
          </a:p>
        </p:txBody>
      </p:sp>
      <p:sp>
        <p:nvSpPr>
          <p:cNvPr id="10" name="TextBox 9">
            <a:extLst>
              <a:ext uri="{FF2B5EF4-FFF2-40B4-BE49-F238E27FC236}">
                <a16:creationId xmlns:a16="http://schemas.microsoft.com/office/drawing/2014/main" id="{FFE01E25-17C1-410B-BC07-DBFD47014B2A}"/>
              </a:ext>
            </a:extLst>
          </p:cNvPr>
          <p:cNvSpPr txBox="1"/>
          <p:nvPr/>
        </p:nvSpPr>
        <p:spPr>
          <a:xfrm>
            <a:off x="7738043" y="9096202"/>
            <a:ext cx="8485015" cy="1164421"/>
          </a:xfrm>
          <a:prstGeom prst="rect">
            <a:avLst/>
          </a:prstGeom>
          <a:noFill/>
        </p:spPr>
        <p:txBody>
          <a:bodyPr wrap="none" rtlCol="0">
            <a:spAutoFit/>
          </a:bodyPr>
          <a:lstStyle/>
          <a:p>
            <a:pPr algn="ctr">
              <a:lnSpc>
                <a:spcPts val="3079"/>
              </a:lnSpc>
              <a:spcBef>
                <a:spcPct val="0"/>
              </a:spcBef>
            </a:pPr>
            <a:r>
              <a:rPr lang="en-US" sz="1800" dirty="0">
                <a:solidFill>
                  <a:srgbClr val="FFFFFF"/>
                </a:solidFill>
                <a:latin typeface="HK Grotesk Light Bold"/>
              </a:rPr>
              <a:t>A brief summary of the evidence for TBRI</a:t>
            </a:r>
          </a:p>
          <a:p>
            <a:pPr algn="ctr">
              <a:lnSpc>
                <a:spcPts val="3079"/>
              </a:lnSpc>
              <a:spcBef>
                <a:spcPct val="0"/>
              </a:spcBef>
            </a:pPr>
            <a:r>
              <a:rPr lang="en-US" sz="1800" dirty="0">
                <a:solidFill>
                  <a:srgbClr val="FFFFFF"/>
                </a:solidFill>
                <a:latin typeface="HK Grotesk Light Bold"/>
              </a:rPr>
              <a:t>can be found below. Please visit </a:t>
            </a:r>
            <a:r>
              <a:rPr lang="en-US" sz="1800" u="sng" dirty="0">
                <a:solidFill>
                  <a:srgbClr val="FFFFFF"/>
                </a:solidFill>
                <a:latin typeface="HK Grotesk Light Bold"/>
              </a:rPr>
              <a:t>www.child.tcu.edu/researc</a:t>
            </a:r>
            <a:r>
              <a:rPr lang="en-US" sz="1800" dirty="0">
                <a:solidFill>
                  <a:srgbClr val="FFFFFF"/>
                </a:solidFill>
                <a:latin typeface="HK Grotesk Light Bold"/>
              </a:rPr>
              <a:t>h for more information.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5912038" cy="4925199"/>
            <a:chOff x="0" y="0"/>
            <a:chExt cx="7882717" cy="6566931"/>
          </a:xfrm>
        </p:grpSpPr>
        <p:sp>
          <p:nvSpPr>
            <p:cNvPr id="3" name="TextBox 3"/>
            <p:cNvSpPr txBox="1"/>
            <p:nvPr/>
          </p:nvSpPr>
          <p:spPr>
            <a:xfrm>
              <a:off x="0" y="3155057"/>
              <a:ext cx="7882717" cy="3411874"/>
            </a:xfrm>
            <a:prstGeom prst="rect">
              <a:avLst/>
            </a:prstGeom>
          </p:spPr>
          <p:txBody>
            <a:bodyPr lIns="0" tIns="0" rIns="0" bIns="0" rtlCol="0" anchor="t">
              <a:spAutoFit/>
            </a:bodyPr>
            <a:lstStyle/>
            <a:p>
              <a:pPr>
                <a:lnSpc>
                  <a:spcPts val="3220"/>
                </a:lnSpc>
              </a:pPr>
              <a:r>
                <a:rPr lang="en-US" sz="2300" dirty="0">
                  <a:solidFill>
                    <a:srgbClr val="000000"/>
                  </a:solidFill>
                  <a:latin typeface="Signika" panose="020B0604020202020204" charset="0"/>
                </a:rPr>
                <a:t>Kids Hope Alliance, Connect for Hope</a:t>
              </a:r>
            </a:p>
            <a:p>
              <a:pPr>
                <a:lnSpc>
                  <a:spcPts val="2800"/>
                </a:lnSpc>
              </a:pPr>
              <a:r>
                <a:rPr lang="en-US" sz="2300" dirty="0">
                  <a:solidFill>
                    <a:srgbClr val="000000"/>
                  </a:solidFill>
                  <a:latin typeface="Signika" panose="020B0604020202020204" charset="0"/>
                </a:rPr>
                <a:t>Hope Street has partnered with KHA to provide trauma-informed training, coaching, and consultation to community partners and providers serving the most vulnerable children and families in Jacksonville.</a:t>
              </a:r>
            </a:p>
            <a:p>
              <a:pPr>
                <a:lnSpc>
                  <a:spcPts val="2800"/>
                </a:lnSpc>
                <a:spcBef>
                  <a:spcPct val="0"/>
                </a:spcBef>
              </a:pPr>
              <a:endParaRPr lang="en-US" sz="2300" dirty="0">
                <a:solidFill>
                  <a:srgbClr val="000000"/>
                </a:solidFill>
                <a:latin typeface="Signika" panose="020B0604020202020204" charset="0"/>
              </a:endParaRPr>
            </a:p>
          </p:txBody>
        </p:sp>
        <p:sp>
          <p:nvSpPr>
            <p:cNvPr id="4" name="AutoShape 4"/>
            <p:cNvSpPr/>
            <p:nvPr/>
          </p:nvSpPr>
          <p:spPr>
            <a:xfrm>
              <a:off x="0" y="0"/>
              <a:ext cx="6882808" cy="0"/>
            </a:xfrm>
            <a:prstGeom prst="line">
              <a:avLst/>
            </a:prstGeom>
            <a:ln w="203200" cap="flat">
              <a:solidFill>
                <a:srgbClr val="311A57"/>
              </a:solidFill>
              <a:prstDash val="solid"/>
              <a:headEnd type="none" w="sm" len="sm"/>
              <a:tailEnd type="none" w="sm" len="sm"/>
            </a:ln>
          </p:spPr>
        </p:sp>
        <p:sp>
          <p:nvSpPr>
            <p:cNvPr id="5" name="AutoShape 5"/>
            <p:cNvSpPr/>
            <p:nvPr/>
          </p:nvSpPr>
          <p:spPr>
            <a:xfrm>
              <a:off x="0" y="2515356"/>
              <a:ext cx="6882808" cy="0"/>
            </a:xfrm>
            <a:prstGeom prst="line">
              <a:avLst/>
            </a:prstGeom>
            <a:ln w="38100" cap="flat">
              <a:solidFill>
                <a:srgbClr val="311A57"/>
              </a:solidFill>
              <a:prstDash val="solid"/>
              <a:headEnd type="none" w="sm" len="sm"/>
              <a:tailEnd type="none" w="sm" len="sm"/>
            </a:ln>
          </p:spPr>
        </p:sp>
        <p:sp>
          <p:nvSpPr>
            <p:cNvPr id="6" name="TextBox 6"/>
            <p:cNvSpPr txBox="1"/>
            <p:nvPr/>
          </p:nvSpPr>
          <p:spPr>
            <a:xfrm>
              <a:off x="0" y="454993"/>
              <a:ext cx="7882717" cy="1984163"/>
            </a:xfrm>
            <a:prstGeom prst="rect">
              <a:avLst/>
            </a:prstGeom>
          </p:spPr>
          <p:txBody>
            <a:bodyPr lIns="0" tIns="0" rIns="0" bIns="0" rtlCol="0" anchor="t">
              <a:spAutoFit/>
            </a:bodyPr>
            <a:lstStyle/>
            <a:p>
              <a:pPr>
                <a:lnSpc>
                  <a:spcPts val="5600"/>
                </a:lnSpc>
              </a:pPr>
              <a:r>
                <a:rPr lang="en-US" sz="5600" dirty="0">
                  <a:solidFill>
                    <a:srgbClr val="311A57"/>
                  </a:solidFill>
                  <a:latin typeface="Signika" panose="020B0604020202020204" charset="0"/>
                </a:rPr>
                <a:t>Lens, Language, Framework</a:t>
              </a:r>
            </a:p>
          </p:txBody>
        </p:sp>
      </p:grpSp>
      <p:sp>
        <p:nvSpPr>
          <p:cNvPr id="7" name="AutoShape 7"/>
          <p:cNvSpPr/>
          <p:nvPr/>
        </p:nvSpPr>
        <p:spPr>
          <a:xfrm>
            <a:off x="8377765" y="3561914"/>
            <a:ext cx="8881535" cy="0"/>
          </a:xfrm>
          <a:prstGeom prst="line">
            <a:avLst/>
          </a:prstGeom>
          <a:ln w="9525" cap="rnd">
            <a:solidFill>
              <a:srgbClr val="311A57"/>
            </a:solidFill>
            <a:prstDash val="solid"/>
            <a:headEnd type="none" w="sm" len="sm"/>
            <a:tailEnd type="none" w="sm" len="sm"/>
          </a:ln>
        </p:spPr>
      </p:sp>
      <p:sp>
        <p:nvSpPr>
          <p:cNvPr id="8" name="AutoShape 8"/>
          <p:cNvSpPr/>
          <p:nvPr/>
        </p:nvSpPr>
        <p:spPr>
          <a:xfrm>
            <a:off x="8377765" y="7043725"/>
            <a:ext cx="8881535" cy="0"/>
          </a:xfrm>
          <a:prstGeom prst="line">
            <a:avLst/>
          </a:prstGeom>
          <a:ln w="9525" cap="rnd">
            <a:solidFill>
              <a:srgbClr val="311A57"/>
            </a:solidFill>
            <a:prstDash val="solid"/>
            <a:headEnd type="none" w="sm" len="sm"/>
            <a:tailEnd type="none" w="sm" len="sm"/>
          </a:ln>
        </p:spPr>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36083" y="1809244"/>
            <a:ext cx="1019816" cy="71758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36083" y="4477507"/>
            <a:ext cx="1019816" cy="76578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36083" y="7979779"/>
            <a:ext cx="1019816" cy="513617"/>
          </a:xfrm>
          <a:prstGeom prst="rect">
            <a:avLst/>
          </a:prstGeom>
        </p:spPr>
      </p:pic>
      <p:pic>
        <p:nvPicPr>
          <p:cNvPr id="12" name="Picture 12"/>
          <p:cNvPicPr>
            <a:picLocks noChangeAspect="1"/>
          </p:cNvPicPr>
          <p:nvPr/>
        </p:nvPicPr>
        <p:blipFill>
          <a:blip r:embed="rId8"/>
          <a:srcRect l="41012" t="33129" r="30634" b="45376"/>
          <a:stretch>
            <a:fillRect/>
          </a:stretch>
        </p:blipFill>
        <p:spPr>
          <a:xfrm>
            <a:off x="11775131" y="825719"/>
            <a:ext cx="5845497" cy="2492592"/>
          </a:xfrm>
          <a:prstGeom prst="rect">
            <a:avLst/>
          </a:prstGeom>
        </p:spPr>
      </p:pic>
      <p:pic>
        <p:nvPicPr>
          <p:cNvPr id="13" name="Picture 13"/>
          <p:cNvPicPr>
            <a:picLocks noChangeAspect="1"/>
          </p:cNvPicPr>
          <p:nvPr/>
        </p:nvPicPr>
        <p:blipFill>
          <a:blip r:embed="rId9"/>
          <a:srcRect l="39419" t="36847" r="30183" b="34676"/>
          <a:stretch>
            <a:fillRect/>
          </a:stretch>
        </p:blipFill>
        <p:spPr>
          <a:xfrm>
            <a:off x="11775131" y="3750042"/>
            <a:ext cx="5859051" cy="3087404"/>
          </a:xfrm>
          <a:prstGeom prst="rect">
            <a:avLst/>
          </a:prstGeom>
        </p:spPr>
      </p:pic>
      <p:sp>
        <p:nvSpPr>
          <p:cNvPr id="14" name="TextBox 14"/>
          <p:cNvSpPr txBox="1"/>
          <p:nvPr/>
        </p:nvSpPr>
        <p:spPr>
          <a:xfrm>
            <a:off x="1028700" y="9177972"/>
            <a:ext cx="6704194" cy="312420"/>
          </a:xfrm>
          <a:prstGeom prst="rect">
            <a:avLst/>
          </a:prstGeom>
        </p:spPr>
        <p:txBody>
          <a:bodyPr lIns="0" tIns="0" rIns="0" bIns="0" rtlCol="0" anchor="t">
            <a:spAutoFit/>
          </a:bodyPr>
          <a:lstStyle/>
          <a:p>
            <a:pPr marL="0" lvl="0" indent="0" algn="l">
              <a:lnSpc>
                <a:spcPts val="2520"/>
              </a:lnSpc>
              <a:spcBef>
                <a:spcPct val="0"/>
              </a:spcBef>
            </a:pPr>
            <a:r>
              <a:rPr lang="en-US" sz="1800" spc="36">
                <a:solidFill>
                  <a:srgbClr val="311A57"/>
                </a:solidFill>
                <a:latin typeface="Signika" panose="020B0604020202020204" charset="0"/>
              </a:rPr>
              <a:t>Presented By Callie Lackey | Hope Street, Inc. </a:t>
            </a:r>
          </a:p>
        </p:txBody>
      </p:sp>
      <p:sp>
        <p:nvSpPr>
          <p:cNvPr id="15" name="TextBox 15"/>
          <p:cNvSpPr txBox="1"/>
          <p:nvPr/>
        </p:nvSpPr>
        <p:spPr>
          <a:xfrm>
            <a:off x="8416085" y="1072616"/>
            <a:ext cx="2892871" cy="380365"/>
          </a:xfrm>
          <a:prstGeom prst="rect">
            <a:avLst/>
          </a:prstGeom>
        </p:spPr>
        <p:txBody>
          <a:bodyPr lIns="0" tIns="0" rIns="0" bIns="0" rtlCol="0" anchor="t">
            <a:spAutoFit/>
          </a:bodyPr>
          <a:lstStyle/>
          <a:p>
            <a:pPr algn="l">
              <a:lnSpc>
                <a:spcPts val="3079"/>
              </a:lnSpc>
            </a:pPr>
            <a:r>
              <a:rPr lang="en-US" sz="2200" spc="131" dirty="0">
                <a:solidFill>
                  <a:srgbClr val="311A57"/>
                </a:solidFill>
                <a:latin typeface="Signika" panose="020B0604020202020204" charset="0"/>
              </a:rPr>
              <a:t>2019 LAUNCH YEAR</a:t>
            </a:r>
          </a:p>
        </p:txBody>
      </p:sp>
      <p:sp>
        <p:nvSpPr>
          <p:cNvPr id="16" name="TextBox 16"/>
          <p:cNvSpPr txBox="1"/>
          <p:nvPr/>
        </p:nvSpPr>
        <p:spPr>
          <a:xfrm>
            <a:off x="7898364" y="1072616"/>
            <a:ext cx="403768" cy="340357"/>
          </a:xfrm>
          <a:prstGeom prst="rect">
            <a:avLst/>
          </a:prstGeom>
        </p:spPr>
        <p:txBody>
          <a:bodyPr lIns="0" tIns="0" rIns="0" bIns="0" rtlCol="0" anchor="t">
            <a:spAutoFit/>
          </a:bodyPr>
          <a:lstStyle/>
          <a:p>
            <a:pPr algn="r">
              <a:lnSpc>
                <a:spcPts val="2765"/>
              </a:lnSpc>
            </a:pPr>
            <a:r>
              <a:rPr lang="en-US" sz="1975" spc="118">
                <a:solidFill>
                  <a:srgbClr val="311A57"/>
                </a:solidFill>
                <a:latin typeface="Signika" panose="020B0604020202020204" charset="0"/>
              </a:rPr>
              <a:t>1.</a:t>
            </a:r>
          </a:p>
        </p:txBody>
      </p:sp>
      <p:sp>
        <p:nvSpPr>
          <p:cNvPr id="17" name="TextBox 17"/>
          <p:cNvSpPr txBox="1"/>
          <p:nvPr/>
        </p:nvSpPr>
        <p:spPr>
          <a:xfrm>
            <a:off x="7898364" y="3822166"/>
            <a:ext cx="403768" cy="340357"/>
          </a:xfrm>
          <a:prstGeom prst="rect">
            <a:avLst/>
          </a:prstGeom>
        </p:spPr>
        <p:txBody>
          <a:bodyPr lIns="0" tIns="0" rIns="0" bIns="0" rtlCol="0" anchor="t">
            <a:spAutoFit/>
          </a:bodyPr>
          <a:lstStyle/>
          <a:p>
            <a:pPr algn="r">
              <a:lnSpc>
                <a:spcPts val="2765"/>
              </a:lnSpc>
            </a:pPr>
            <a:r>
              <a:rPr lang="en-US" sz="1975" spc="118">
                <a:solidFill>
                  <a:srgbClr val="311A57"/>
                </a:solidFill>
                <a:latin typeface="Signika" panose="020B0604020202020204" charset="0"/>
              </a:rPr>
              <a:t>2.</a:t>
            </a:r>
          </a:p>
        </p:txBody>
      </p:sp>
      <p:sp>
        <p:nvSpPr>
          <p:cNvPr id="18" name="TextBox 18"/>
          <p:cNvSpPr txBox="1"/>
          <p:nvPr/>
        </p:nvSpPr>
        <p:spPr>
          <a:xfrm>
            <a:off x="7898364" y="7274885"/>
            <a:ext cx="403768" cy="340357"/>
          </a:xfrm>
          <a:prstGeom prst="rect">
            <a:avLst/>
          </a:prstGeom>
        </p:spPr>
        <p:txBody>
          <a:bodyPr lIns="0" tIns="0" rIns="0" bIns="0" rtlCol="0" anchor="t">
            <a:spAutoFit/>
          </a:bodyPr>
          <a:lstStyle/>
          <a:p>
            <a:pPr algn="r">
              <a:lnSpc>
                <a:spcPts val="2765"/>
              </a:lnSpc>
            </a:pPr>
            <a:r>
              <a:rPr lang="en-US" sz="1975" spc="118">
                <a:solidFill>
                  <a:srgbClr val="311A57"/>
                </a:solidFill>
                <a:latin typeface="Signika" panose="020B0604020202020204" charset="0"/>
              </a:rPr>
              <a:t>3.</a:t>
            </a:r>
          </a:p>
        </p:txBody>
      </p:sp>
      <p:sp>
        <p:nvSpPr>
          <p:cNvPr id="19" name="TextBox 19"/>
          <p:cNvSpPr txBox="1"/>
          <p:nvPr/>
        </p:nvSpPr>
        <p:spPr>
          <a:xfrm>
            <a:off x="8416085" y="3822166"/>
            <a:ext cx="2597349" cy="380365"/>
          </a:xfrm>
          <a:prstGeom prst="rect">
            <a:avLst/>
          </a:prstGeom>
        </p:spPr>
        <p:txBody>
          <a:bodyPr lIns="0" tIns="0" rIns="0" bIns="0" rtlCol="0" anchor="t">
            <a:spAutoFit/>
          </a:bodyPr>
          <a:lstStyle/>
          <a:p>
            <a:pPr algn="l">
              <a:lnSpc>
                <a:spcPts val="3079"/>
              </a:lnSpc>
            </a:pPr>
            <a:r>
              <a:rPr lang="en-US" sz="2200" spc="131">
                <a:solidFill>
                  <a:srgbClr val="311A57"/>
                </a:solidFill>
                <a:latin typeface="Signika" panose="020B0604020202020204" charset="0"/>
              </a:rPr>
              <a:t>2020-2021</a:t>
            </a:r>
          </a:p>
        </p:txBody>
      </p:sp>
      <p:sp>
        <p:nvSpPr>
          <p:cNvPr id="20" name="TextBox 20"/>
          <p:cNvSpPr txBox="1"/>
          <p:nvPr/>
        </p:nvSpPr>
        <p:spPr>
          <a:xfrm>
            <a:off x="8416085" y="7274885"/>
            <a:ext cx="2597349" cy="380365"/>
          </a:xfrm>
          <a:prstGeom prst="rect">
            <a:avLst/>
          </a:prstGeom>
        </p:spPr>
        <p:txBody>
          <a:bodyPr lIns="0" tIns="0" rIns="0" bIns="0" rtlCol="0" anchor="t">
            <a:spAutoFit/>
          </a:bodyPr>
          <a:lstStyle/>
          <a:p>
            <a:pPr algn="l">
              <a:lnSpc>
                <a:spcPts val="3079"/>
              </a:lnSpc>
            </a:pPr>
            <a:r>
              <a:rPr lang="en-US" sz="2200" spc="131">
                <a:solidFill>
                  <a:srgbClr val="311A57"/>
                </a:solidFill>
                <a:latin typeface="Signika" panose="020B0604020202020204" charset="0"/>
              </a:rPr>
              <a:t>2021-2022</a:t>
            </a:r>
          </a:p>
        </p:txBody>
      </p:sp>
      <p:sp>
        <p:nvSpPr>
          <p:cNvPr id="21" name="TextBox 21"/>
          <p:cNvSpPr txBox="1"/>
          <p:nvPr/>
        </p:nvSpPr>
        <p:spPr>
          <a:xfrm>
            <a:off x="11775131" y="7159553"/>
            <a:ext cx="5950344" cy="2768002"/>
          </a:xfrm>
          <a:prstGeom prst="rect">
            <a:avLst/>
          </a:prstGeom>
        </p:spPr>
        <p:txBody>
          <a:bodyPr lIns="0" tIns="0" rIns="0" bIns="0" rtlCol="0" anchor="t">
            <a:spAutoFit/>
          </a:bodyPr>
          <a:lstStyle/>
          <a:p>
            <a:pPr marL="0" lvl="0" indent="0" algn="l">
              <a:lnSpc>
                <a:spcPts val="3079"/>
              </a:lnSpc>
              <a:spcBef>
                <a:spcPct val="0"/>
              </a:spcBef>
            </a:pPr>
            <a:r>
              <a:rPr lang="en-US" sz="2200" dirty="0">
                <a:solidFill>
                  <a:srgbClr val="311A57"/>
                </a:solidFill>
                <a:latin typeface="Signika" panose="020B0604020202020204" charset="0"/>
              </a:rPr>
              <a:t>We will continue cycling through Phase 1 with new organizations while moving firmly into Phase 2 with existing organizations. (Children &amp; Adults)</a:t>
            </a:r>
            <a:br>
              <a:rPr lang="en-US" sz="2200" dirty="0">
                <a:solidFill>
                  <a:srgbClr val="311A57"/>
                </a:solidFill>
                <a:latin typeface="Signika" panose="020B0604020202020204" charset="0"/>
              </a:rPr>
            </a:b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Measures: Exploration Phase</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Tracking growth through a TIC Lens:</a:t>
            </a:r>
          </a:p>
          <a:p>
            <a:pPr marL="0" lvl="0" indent="0" algn="l">
              <a:lnSpc>
                <a:spcPts val="3079"/>
              </a:lnSpc>
              <a:spcBef>
                <a:spcPct val="0"/>
              </a:spcBef>
            </a:pPr>
            <a:r>
              <a:rPr lang="en-US" sz="2200" dirty="0">
                <a:solidFill>
                  <a:srgbClr val="311A57"/>
                </a:solidFill>
                <a:latin typeface="Signika" panose="020B0604020202020204" charset="0"/>
              </a:rPr>
              <a:t>Individual, culturally respectful, multi-</a:t>
            </a:r>
            <a:r>
              <a:rPr lang="en-US" sz="2200" dirty="0" err="1">
                <a:solidFill>
                  <a:srgbClr val="311A57"/>
                </a:solidFill>
                <a:latin typeface="Signika" panose="020B0604020202020204" charset="0"/>
              </a:rPr>
              <a:t>voicedness</a:t>
            </a:r>
            <a:endParaRPr lang="en-US" sz="2200" dirty="0">
              <a:solidFill>
                <a:srgbClr val="311A57"/>
              </a:solidFill>
              <a:latin typeface="Signika"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sp>
        <p:nvSpPr>
          <p:cNvPr id="2" name="AutoShape 2"/>
          <p:cNvSpPr/>
          <p:nvPr/>
        </p:nvSpPr>
        <p:spPr>
          <a:xfrm>
            <a:off x="6668500" y="1028700"/>
            <a:ext cx="10770132" cy="545693"/>
          </a:xfrm>
          <a:prstGeom prst="rect">
            <a:avLst/>
          </a:prstGeom>
          <a:solidFill>
            <a:srgbClr val="311A57"/>
          </a:solidFill>
        </p:spPr>
      </p:sp>
      <p:grpSp>
        <p:nvGrpSpPr>
          <p:cNvPr id="3" name="Group 3"/>
          <p:cNvGrpSpPr/>
          <p:nvPr/>
        </p:nvGrpSpPr>
        <p:grpSpPr>
          <a:xfrm>
            <a:off x="917507" y="793825"/>
            <a:ext cx="5129501" cy="3873167"/>
            <a:chOff x="-1" y="-3710"/>
            <a:chExt cx="6839335" cy="5164223"/>
          </a:xfrm>
        </p:grpSpPr>
        <p:sp>
          <p:nvSpPr>
            <p:cNvPr id="4" name="AutoShape 4"/>
            <p:cNvSpPr/>
            <p:nvPr/>
          </p:nvSpPr>
          <p:spPr>
            <a:xfrm flipV="1">
              <a:off x="-1" y="-3710"/>
              <a:ext cx="6498258" cy="3708"/>
            </a:xfrm>
            <a:prstGeom prst="line">
              <a:avLst/>
            </a:prstGeom>
            <a:ln w="203200" cap="flat">
              <a:solidFill>
                <a:srgbClr val="311A57"/>
              </a:solidFill>
              <a:prstDash val="solid"/>
              <a:headEnd type="none" w="sm" len="sm"/>
              <a:tailEnd type="none" w="sm" len="sm"/>
            </a:ln>
          </p:spPr>
        </p:sp>
        <p:sp>
          <p:nvSpPr>
            <p:cNvPr id="5" name="TextBox 5"/>
            <p:cNvSpPr txBox="1"/>
            <p:nvPr/>
          </p:nvSpPr>
          <p:spPr>
            <a:xfrm>
              <a:off x="0" y="483568"/>
              <a:ext cx="6839334" cy="2260277"/>
            </a:xfrm>
            <a:prstGeom prst="rect">
              <a:avLst/>
            </a:prstGeom>
          </p:spPr>
          <p:txBody>
            <a:bodyPr lIns="0" tIns="0" rIns="0" bIns="0" rtlCol="0" anchor="t">
              <a:spAutoFit/>
            </a:bodyPr>
            <a:lstStyle/>
            <a:p>
              <a:pPr>
                <a:lnSpc>
                  <a:spcPts val="6806"/>
                </a:lnSpc>
              </a:pPr>
              <a:r>
                <a:rPr lang="en-US" sz="4400" dirty="0">
                  <a:solidFill>
                    <a:srgbClr val="311A57"/>
                  </a:solidFill>
                  <a:latin typeface="Signika" panose="020B0604020202020204" charset="0"/>
                </a:rPr>
                <a:t>Measuring Progress ….</a:t>
              </a:r>
              <a:r>
                <a:rPr lang="en-US" sz="3600" dirty="0">
                  <a:solidFill>
                    <a:srgbClr val="311A57"/>
                  </a:solidFill>
                  <a:latin typeface="Signika" panose="020B0604020202020204" charset="0"/>
                </a:rPr>
                <a:t>beyond numbers</a:t>
              </a:r>
            </a:p>
          </p:txBody>
        </p:sp>
        <p:sp>
          <p:nvSpPr>
            <p:cNvPr id="6" name="AutoShape 6"/>
            <p:cNvSpPr/>
            <p:nvPr/>
          </p:nvSpPr>
          <p:spPr>
            <a:xfrm>
              <a:off x="0" y="3052657"/>
              <a:ext cx="5448155" cy="0"/>
            </a:xfrm>
            <a:prstGeom prst="line">
              <a:avLst/>
            </a:prstGeom>
            <a:ln w="38100" cap="flat">
              <a:solidFill>
                <a:srgbClr val="311A57"/>
              </a:solidFill>
              <a:prstDash val="solid"/>
              <a:headEnd type="none" w="sm" len="sm"/>
              <a:tailEnd type="none" w="sm" len="sm"/>
            </a:ln>
          </p:spPr>
          <p:txBody>
            <a:bodyPr/>
            <a:lstStyle/>
            <a:p>
              <a:endParaRPr lang="en-US" dirty="0">
                <a:latin typeface="Signika" panose="020B0604020202020204" charset="0"/>
              </a:endParaRPr>
            </a:p>
          </p:txBody>
        </p:sp>
        <p:sp>
          <p:nvSpPr>
            <p:cNvPr id="7" name="TextBox 7"/>
            <p:cNvSpPr txBox="1"/>
            <p:nvPr/>
          </p:nvSpPr>
          <p:spPr>
            <a:xfrm>
              <a:off x="0" y="3600341"/>
              <a:ext cx="6164874" cy="1560172"/>
            </a:xfrm>
            <a:prstGeom prst="rect">
              <a:avLst/>
            </a:prstGeom>
          </p:spPr>
          <p:txBody>
            <a:bodyPr lIns="0" tIns="0" rIns="0" bIns="0" rtlCol="0" anchor="t">
              <a:spAutoFit/>
            </a:bodyPr>
            <a:lstStyle/>
            <a:p>
              <a:pPr marL="0" lvl="0" indent="0" algn="l">
                <a:lnSpc>
                  <a:spcPts val="3079"/>
                </a:lnSpc>
                <a:spcBef>
                  <a:spcPct val="0"/>
                </a:spcBef>
              </a:pPr>
              <a:r>
                <a:rPr lang="en-US" sz="2000" dirty="0">
                  <a:solidFill>
                    <a:srgbClr val="311A57"/>
                  </a:solidFill>
                  <a:latin typeface="Signika" panose="020B0604020202020204" charset="0"/>
                </a:rPr>
                <a:t>Tracking growth through a TIC Lens:</a:t>
              </a:r>
            </a:p>
            <a:p>
              <a:pPr marL="0" lvl="0" indent="0" algn="l">
                <a:lnSpc>
                  <a:spcPts val="3079"/>
                </a:lnSpc>
                <a:spcBef>
                  <a:spcPct val="0"/>
                </a:spcBef>
              </a:pPr>
              <a:r>
                <a:rPr lang="en-US" sz="2000" dirty="0">
                  <a:solidFill>
                    <a:srgbClr val="311A57"/>
                  </a:solidFill>
                  <a:latin typeface="Signika" panose="020B0604020202020204" charset="0"/>
                </a:rPr>
                <a:t>Individual, culturally respectful, multi-</a:t>
              </a:r>
              <a:r>
                <a:rPr lang="en-US" sz="2000" dirty="0" err="1">
                  <a:solidFill>
                    <a:srgbClr val="311A57"/>
                  </a:solidFill>
                  <a:latin typeface="Signika" panose="020B0604020202020204" charset="0"/>
                </a:rPr>
                <a:t>voicedness</a:t>
              </a:r>
              <a:r>
                <a:rPr lang="en-US" sz="2000" dirty="0">
                  <a:solidFill>
                    <a:srgbClr val="311A57"/>
                  </a:solidFill>
                  <a:latin typeface="Signika" panose="020B0604020202020204" charset="0"/>
                </a:rPr>
                <a:t>. </a:t>
              </a:r>
            </a:p>
          </p:txBody>
        </p:sp>
      </p:grpSp>
      <p:sp>
        <p:nvSpPr>
          <p:cNvPr id="8" name="TextBox 8"/>
          <p:cNvSpPr txBox="1"/>
          <p:nvPr/>
        </p:nvSpPr>
        <p:spPr>
          <a:xfrm>
            <a:off x="7075823" y="1107617"/>
            <a:ext cx="2407095" cy="382270"/>
          </a:xfrm>
          <a:prstGeom prst="rect">
            <a:avLst/>
          </a:prstGeom>
        </p:spPr>
        <p:txBody>
          <a:bodyPr lIns="0" tIns="0" rIns="0" bIns="0" rtlCol="0" anchor="t">
            <a:spAutoFit/>
          </a:bodyPr>
          <a:lstStyle/>
          <a:p>
            <a:pPr marL="0" lvl="0" indent="0" algn="l">
              <a:lnSpc>
                <a:spcPts val="3079"/>
              </a:lnSpc>
              <a:spcBef>
                <a:spcPct val="0"/>
              </a:spcBef>
            </a:pPr>
            <a:r>
              <a:rPr lang="en-US" sz="2200" spc="131">
                <a:solidFill>
                  <a:srgbClr val="F4F4F4"/>
                </a:solidFill>
                <a:latin typeface="Signika" panose="020B0604020202020204" charset="0"/>
              </a:rPr>
              <a:t>KEY INDICATOR</a:t>
            </a:r>
          </a:p>
        </p:txBody>
      </p:sp>
      <p:sp>
        <p:nvSpPr>
          <p:cNvPr id="9" name="TextBox 9"/>
          <p:cNvSpPr txBox="1"/>
          <p:nvPr/>
        </p:nvSpPr>
        <p:spPr>
          <a:xfrm>
            <a:off x="13823142" y="1107617"/>
            <a:ext cx="3359684" cy="382270"/>
          </a:xfrm>
          <a:prstGeom prst="rect">
            <a:avLst/>
          </a:prstGeom>
        </p:spPr>
        <p:txBody>
          <a:bodyPr lIns="0" tIns="0" rIns="0" bIns="0" rtlCol="0" anchor="t">
            <a:spAutoFit/>
          </a:bodyPr>
          <a:lstStyle/>
          <a:p>
            <a:pPr marL="0" lvl="0" indent="0" algn="l">
              <a:lnSpc>
                <a:spcPts val="3079"/>
              </a:lnSpc>
              <a:spcBef>
                <a:spcPct val="0"/>
              </a:spcBef>
            </a:pPr>
            <a:r>
              <a:rPr lang="en-US" sz="2200" spc="131">
                <a:solidFill>
                  <a:srgbClr val="F4F4F4"/>
                </a:solidFill>
                <a:latin typeface="Signika" panose="020B0604020202020204" charset="0"/>
              </a:rPr>
              <a:t>DATA / OUTCOME</a:t>
            </a:r>
          </a:p>
        </p:txBody>
      </p:sp>
      <p:sp>
        <p:nvSpPr>
          <p:cNvPr id="10" name="AutoShape 10"/>
          <p:cNvSpPr/>
          <p:nvPr/>
        </p:nvSpPr>
        <p:spPr>
          <a:xfrm>
            <a:off x="6668500" y="6386102"/>
            <a:ext cx="10770132" cy="3960636"/>
          </a:xfrm>
          <a:prstGeom prst="rect">
            <a:avLst/>
          </a:prstGeom>
          <a:solidFill>
            <a:srgbClr val="F4F4F4"/>
          </a:solidFill>
        </p:spPr>
      </p:sp>
      <p:sp>
        <p:nvSpPr>
          <p:cNvPr id="12" name="TextBox 12"/>
          <p:cNvSpPr txBox="1"/>
          <p:nvPr/>
        </p:nvSpPr>
        <p:spPr>
          <a:xfrm>
            <a:off x="10160453" y="1107617"/>
            <a:ext cx="3124062" cy="382270"/>
          </a:xfrm>
          <a:prstGeom prst="rect">
            <a:avLst/>
          </a:prstGeom>
        </p:spPr>
        <p:txBody>
          <a:bodyPr lIns="0" tIns="0" rIns="0" bIns="0" rtlCol="0" anchor="t">
            <a:spAutoFit/>
          </a:bodyPr>
          <a:lstStyle/>
          <a:p>
            <a:pPr marL="0" lvl="0" indent="0" algn="l">
              <a:lnSpc>
                <a:spcPts val="3079"/>
              </a:lnSpc>
              <a:spcBef>
                <a:spcPct val="0"/>
              </a:spcBef>
            </a:pPr>
            <a:r>
              <a:rPr lang="en-US" sz="2200" spc="131">
                <a:solidFill>
                  <a:srgbClr val="F4F4F4"/>
                </a:solidFill>
                <a:latin typeface="Signika" panose="020B0604020202020204" charset="0"/>
              </a:rPr>
              <a:t>ACTIVITY / PROJECT</a:t>
            </a:r>
          </a:p>
        </p:txBody>
      </p:sp>
      <p:sp>
        <p:nvSpPr>
          <p:cNvPr id="13" name="TextBox 13"/>
          <p:cNvSpPr txBox="1"/>
          <p:nvPr/>
        </p:nvSpPr>
        <p:spPr>
          <a:xfrm>
            <a:off x="7075823" y="4422877"/>
            <a:ext cx="2652419" cy="1177823"/>
          </a:xfrm>
          <a:prstGeom prst="rect">
            <a:avLst/>
          </a:prstGeom>
        </p:spPr>
        <p:txBody>
          <a:bodyPr lIns="0" tIns="0" rIns="0" bIns="0" rtlCol="0" anchor="t">
            <a:spAutoFit/>
          </a:bodyPr>
          <a:lstStyle/>
          <a:p>
            <a:pPr marL="0" lvl="0" indent="0" algn="l">
              <a:lnSpc>
                <a:spcPts val="3079"/>
              </a:lnSpc>
              <a:spcBef>
                <a:spcPct val="0"/>
              </a:spcBef>
            </a:pPr>
            <a:r>
              <a:rPr lang="en-US" sz="2200" dirty="0">
                <a:solidFill>
                  <a:srgbClr val="311A57"/>
                </a:solidFill>
                <a:latin typeface="Signika" panose="020B0604020202020204" charset="0"/>
              </a:rPr>
              <a:t>Increase in Attitudes Related to TIC</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(Support)</a:t>
            </a:r>
          </a:p>
        </p:txBody>
      </p:sp>
      <p:sp>
        <p:nvSpPr>
          <p:cNvPr id="14" name="TextBox 14"/>
          <p:cNvSpPr txBox="1"/>
          <p:nvPr/>
        </p:nvSpPr>
        <p:spPr>
          <a:xfrm>
            <a:off x="7239000" y="6516864"/>
            <a:ext cx="2652419" cy="3165547"/>
          </a:xfrm>
          <a:prstGeom prst="rect">
            <a:avLst/>
          </a:prstGeom>
        </p:spPr>
        <p:txBody>
          <a:bodyPr lIns="0" tIns="0" rIns="0" bIns="0" rtlCol="0" anchor="t">
            <a:spAutoFit/>
          </a:bodyPr>
          <a:lstStyle/>
          <a:p>
            <a:pPr marL="0" lvl="0" indent="0" algn="l">
              <a:lnSpc>
                <a:spcPts val="3079"/>
              </a:lnSpc>
              <a:spcBef>
                <a:spcPct val="0"/>
              </a:spcBef>
            </a:pPr>
            <a:r>
              <a:rPr lang="en-US" sz="2200" b="1" dirty="0">
                <a:solidFill>
                  <a:srgbClr val="311A57"/>
                </a:solidFill>
                <a:latin typeface="Signika" panose="020B0604020202020204" charset="0"/>
              </a:rPr>
              <a:t>Exploration Phase</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Funding Required</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Yet to be determined</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Process will be community facing and collaborative</a:t>
            </a:r>
          </a:p>
          <a:p>
            <a:pPr marL="0" lvl="0" indent="0" algn="l">
              <a:lnSpc>
                <a:spcPts val="3079"/>
              </a:lnSpc>
              <a:spcBef>
                <a:spcPct val="0"/>
              </a:spcBef>
            </a:pPr>
            <a:endParaRPr lang="en-US" sz="2200" dirty="0">
              <a:solidFill>
                <a:srgbClr val="311A57"/>
              </a:solidFill>
              <a:latin typeface="Signika" panose="020B0604020202020204" charset="0"/>
            </a:endParaRPr>
          </a:p>
          <a:p>
            <a:pPr marL="0" lvl="0" indent="0" algn="l">
              <a:lnSpc>
                <a:spcPts val="3079"/>
              </a:lnSpc>
              <a:spcBef>
                <a:spcPct val="0"/>
              </a:spcBef>
            </a:pPr>
            <a:endParaRPr lang="en-US" sz="2200" dirty="0">
              <a:solidFill>
                <a:srgbClr val="311A57"/>
              </a:solidFill>
              <a:latin typeface="Signika" panose="020B0604020202020204" charset="0"/>
            </a:endParaRPr>
          </a:p>
        </p:txBody>
      </p:sp>
      <p:sp>
        <p:nvSpPr>
          <p:cNvPr id="17" name="TextBox 17"/>
          <p:cNvSpPr txBox="1"/>
          <p:nvPr/>
        </p:nvSpPr>
        <p:spPr>
          <a:xfrm>
            <a:off x="10287000" y="4439422"/>
            <a:ext cx="3124062" cy="1177823"/>
          </a:xfrm>
          <a:prstGeom prst="rect">
            <a:avLst/>
          </a:prstGeom>
        </p:spPr>
        <p:txBody>
          <a:bodyPr lIns="0" tIns="0" rIns="0" bIns="0" rtlCol="0" anchor="t">
            <a:spAutoFit/>
          </a:bodyPr>
          <a:lstStyle/>
          <a:p>
            <a:pPr marL="0" lvl="0" indent="0" algn="l">
              <a:lnSpc>
                <a:spcPts val="3079"/>
              </a:lnSpc>
              <a:spcBef>
                <a:spcPct val="0"/>
              </a:spcBef>
            </a:pPr>
            <a:r>
              <a:rPr lang="en-US" sz="2200" dirty="0">
                <a:solidFill>
                  <a:srgbClr val="311A57"/>
                </a:solidFill>
                <a:latin typeface="Signika" panose="020B0604020202020204" charset="0"/>
              </a:rPr>
              <a:t>Hope Organizations</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Voluntary</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In Progress</a:t>
            </a:r>
          </a:p>
        </p:txBody>
      </p:sp>
      <p:sp>
        <p:nvSpPr>
          <p:cNvPr id="18" name="TextBox 18"/>
          <p:cNvSpPr txBox="1"/>
          <p:nvPr/>
        </p:nvSpPr>
        <p:spPr>
          <a:xfrm>
            <a:off x="10503446" y="6516864"/>
            <a:ext cx="3124062" cy="1972912"/>
          </a:xfrm>
          <a:prstGeom prst="rect">
            <a:avLst/>
          </a:prstGeom>
        </p:spPr>
        <p:txBody>
          <a:bodyPr lIns="0" tIns="0" rIns="0" bIns="0" rtlCol="0" anchor="t">
            <a:spAutoFit/>
          </a:bodyPr>
          <a:lstStyle/>
          <a:p>
            <a:pPr marL="0" lvl="0" indent="0" algn="l">
              <a:lnSpc>
                <a:spcPts val="3079"/>
              </a:lnSpc>
              <a:spcBef>
                <a:spcPct val="0"/>
              </a:spcBef>
            </a:pPr>
            <a:r>
              <a:rPr lang="en-US" sz="2200" dirty="0">
                <a:solidFill>
                  <a:srgbClr val="311A57"/>
                </a:solidFill>
                <a:latin typeface="Signika" panose="020B0604020202020204" charset="0"/>
              </a:rPr>
              <a:t>Creation and Implementation of Human-centered Trauma Informed Data measure and gathering processes</a:t>
            </a:r>
          </a:p>
        </p:txBody>
      </p:sp>
      <p:sp>
        <p:nvSpPr>
          <p:cNvPr id="21" name="TextBox 21"/>
          <p:cNvSpPr txBox="1"/>
          <p:nvPr/>
        </p:nvSpPr>
        <p:spPr>
          <a:xfrm>
            <a:off x="13627508" y="4406332"/>
            <a:ext cx="3555318" cy="1575368"/>
          </a:xfrm>
          <a:prstGeom prst="rect">
            <a:avLst/>
          </a:prstGeom>
        </p:spPr>
        <p:txBody>
          <a:bodyPr lIns="0" tIns="0" rIns="0" bIns="0" rtlCol="0" anchor="t">
            <a:spAutoFit/>
          </a:bodyPr>
          <a:lstStyle/>
          <a:p>
            <a:pPr marL="474980" lvl="1" indent="-237490" algn="l">
              <a:lnSpc>
                <a:spcPts val="3079"/>
              </a:lnSpc>
              <a:buFont typeface="Arial"/>
              <a:buChar char="•"/>
            </a:pPr>
            <a:r>
              <a:rPr lang="en-US" sz="2200" dirty="0">
                <a:solidFill>
                  <a:srgbClr val="311A57"/>
                </a:solidFill>
                <a:latin typeface="Signika" panose="020B0604020202020204" charset="0"/>
              </a:rPr>
              <a:t>ARTIC Scale</a:t>
            </a:r>
          </a:p>
          <a:p>
            <a:pPr marL="474980" lvl="1" indent="-237490" algn="l">
              <a:lnSpc>
                <a:spcPts val="3079"/>
              </a:lnSpc>
              <a:buFont typeface="Arial"/>
              <a:buChar char="•"/>
            </a:pPr>
            <a:r>
              <a:rPr lang="en-US" sz="2200" dirty="0">
                <a:solidFill>
                  <a:srgbClr val="311A57"/>
                </a:solidFill>
                <a:latin typeface="Signika" panose="020B0604020202020204" charset="0"/>
              </a:rPr>
              <a:t>Adult Resilience Scale</a:t>
            </a:r>
          </a:p>
          <a:p>
            <a:pPr marL="474980" lvl="1" indent="-237490" algn="l">
              <a:lnSpc>
                <a:spcPts val="3079"/>
              </a:lnSpc>
              <a:buFont typeface="Arial"/>
              <a:buChar char="•"/>
            </a:pPr>
            <a:r>
              <a:rPr lang="en-US" sz="2200" dirty="0">
                <a:solidFill>
                  <a:srgbClr val="311A57"/>
                </a:solidFill>
                <a:latin typeface="Signika" panose="020B0604020202020204" charset="0"/>
              </a:rPr>
              <a:t>Survey of Organizational Functioning</a:t>
            </a:r>
          </a:p>
        </p:txBody>
      </p:sp>
      <p:sp>
        <p:nvSpPr>
          <p:cNvPr id="22" name="TextBox 22"/>
          <p:cNvSpPr txBox="1"/>
          <p:nvPr/>
        </p:nvSpPr>
        <p:spPr>
          <a:xfrm>
            <a:off x="13627508" y="6386102"/>
            <a:ext cx="3811124" cy="4358181"/>
          </a:xfrm>
          <a:prstGeom prst="rect">
            <a:avLst/>
          </a:prstGeom>
        </p:spPr>
        <p:txBody>
          <a:bodyPr wrap="square" lIns="0" tIns="0" rIns="0" bIns="0" rtlCol="0" anchor="t">
            <a:spAutoFit/>
          </a:bodyPr>
          <a:lstStyle/>
          <a:p>
            <a:pPr marL="474980" lvl="1" indent="-237490">
              <a:lnSpc>
                <a:spcPts val="3079"/>
              </a:lnSpc>
              <a:buFont typeface="Arial"/>
              <a:buChar char="•"/>
            </a:pPr>
            <a:r>
              <a:rPr lang="en-US" sz="2200" dirty="0">
                <a:solidFill>
                  <a:srgbClr val="311A57"/>
                </a:solidFill>
                <a:latin typeface="Signika" panose="020B0604020202020204" charset="0"/>
              </a:rPr>
              <a:t>Themes and patterns of needs and shifts in lens, language, and framework.</a:t>
            </a:r>
          </a:p>
          <a:p>
            <a:pPr marL="474980" lvl="1" indent="-237490">
              <a:lnSpc>
                <a:spcPts val="3079"/>
              </a:lnSpc>
              <a:buFont typeface="Arial"/>
              <a:buChar char="•"/>
            </a:pPr>
            <a:r>
              <a:rPr lang="en-US" sz="2200" dirty="0">
                <a:solidFill>
                  <a:srgbClr val="311A57"/>
                </a:solidFill>
                <a:latin typeface="Signika" panose="020B0604020202020204" charset="0"/>
              </a:rPr>
              <a:t>Reflective growth in how stakeholders receive and experience support</a:t>
            </a:r>
          </a:p>
          <a:p>
            <a:pPr marL="474980" lvl="1" indent="-237490">
              <a:lnSpc>
                <a:spcPts val="3079"/>
              </a:lnSpc>
              <a:buFont typeface="Arial"/>
              <a:buChar char="•"/>
            </a:pPr>
            <a:r>
              <a:rPr lang="en-US" sz="2200" dirty="0">
                <a:solidFill>
                  <a:srgbClr val="311A57"/>
                </a:solidFill>
                <a:latin typeface="Signika" panose="020B0604020202020204" charset="0"/>
              </a:rPr>
              <a:t>Growth in TIC implementation</a:t>
            </a:r>
          </a:p>
          <a:p>
            <a:pPr marL="474980" lvl="1" indent="-237490">
              <a:lnSpc>
                <a:spcPts val="3079"/>
              </a:lnSpc>
              <a:buFont typeface="Arial"/>
              <a:buChar char="•"/>
            </a:pPr>
            <a:r>
              <a:rPr lang="en-US" sz="2200" dirty="0">
                <a:solidFill>
                  <a:srgbClr val="311A57"/>
                </a:solidFill>
                <a:latin typeface="Signika" panose="020B0604020202020204" charset="0"/>
              </a:rPr>
              <a:t>Increase in felt-safety, connection, and regulation</a:t>
            </a:r>
          </a:p>
          <a:p>
            <a:pPr marL="474980" lvl="1" indent="-237490">
              <a:lnSpc>
                <a:spcPts val="3079"/>
              </a:lnSpc>
              <a:buFont typeface="Arial"/>
              <a:buChar char="•"/>
            </a:pPr>
            <a:endParaRPr lang="en-US" sz="2200" dirty="0">
              <a:solidFill>
                <a:srgbClr val="311A57"/>
              </a:solidFill>
              <a:latin typeface="HK Grotesk Light"/>
            </a:endParaRPr>
          </a:p>
        </p:txBody>
      </p:sp>
      <p:sp>
        <p:nvSpPr>
          <p:cNvPr id="27" name="AutoShape 10">
            <a:extLst>
              <a:ext uri="{FF2B5EF4-FFF2-40B4-BE49-F238E27FC236}">
                <a16:creationId xmlns:a16="http://schemas.microsoft.com/office/drawing/2014/main" id="{6DE79551-B1E7-43CE-B980-B8B09E02EDB4}"/>
              </a:ext>
            </a:extLst>
          </p:cNvPr>
          <p:cNvSpPr/>
          <p:nvPr/>
        </p:nvSpPr>
        <p:spPr>
          <a:xfrm>
            <a:off x="6668500" y="1568804"/>
            <a:ext cx="10770132" cy="2341334"/>
          </a:xfrm>
          <a:prstGeom prst="rect">
            <a:avLst/>
          </a:prstGeom>
          <a:solidFill>
            <a:srgbClr val="F4F4F4"/>
          </a:solidFill>
        </p:spPr>
      </p:sp>
      <p:sp>
        <p:nvSpPr>
          <p:cNvPr id="28" name="TextBox 13">
            <a:extLst>
              <a:ext uri="{FF2B5EF4-FFF2-40B4-BE49-F238E27FC236}">
                <a16:creationId xmlns:a16="http://schemas.microsoft.com/office/drawing/2014/main" id="{B7D40172-EC74-4A77-AC9A-64F10A92CDEF}"/>
              </a:ext>
            </a:extLst>
          </p:cNvPr>
          <p:cNvSpPr txBox="1"/>
          <p:nvPr/>
        </p:nvSpPr>
        <p:spPr>
          <a:xfrm>
            <a:off x="7075823" y="2045563"/>
            <a:ext cx="2652419" cy="1972912"/>
          </a:xfrm>
          <a:prstGeom prst="rect">
            <a:avLst/>
          </a:prstGeom>
        </p:spPr>
        <p:txBody>
          <a:bodyPr lIns="0" tIns="0" rIns="0" bIns="0" rtlCol="0" anchor="t">
            <a:spAutoFit/>
          </a:bodyPr>
          <a:lstStyle/>
          <a:p>
            <a:pPr marL="0" lvl="0" indent="0" algn="l">
              <a:lnSpc>
                <a:spcPts val="3079"/>
              </a:lnSpc>
              <a:spcBef>
                <a:spcPct val="0"/>
              </a:spcBef>
            </a:pPr>
            <a:r>
              <a:rPr lang="en-US" sz="2200" dirty="0">
                <a:solidFill>
                  <a:srgbClr val="311A57"/>
                </a:solidFill>
                <a:latin typeface="Signika" panose="020B0604020202020204" charset="0"/>
              </a:rPr>
              <a:t>Increase in TIC Knowledge</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Increase in TIC Strategies</a:t>
            </a:r>
            <a:br>
              <a:rPr lang="en-US" sz="2200" dirty="0">
                <a:solidFill>
                  <a:srgbClr val="311A57"/>
                </a:solidFill>
                <a:latin typeface="Signika" panose="020B0604020202020204" charset="0"/>
              </a:rPr>
            </a:br>
            <a:endParaRPr lang="en-US" sz="2200" dirty="0">
              <a:solidFill>
                <a:srgbClr val="311A57"/>
              </a:solidFill>
              <a:latin typeface="Signika" panose="020B0604020202020204" charset="0"/>
            </a:endParaRPr>
          </a:p>
        </p:txBody>
      </p:sp>
      <p:sp>
        <p:nvSpPr>
          <p:cNvPr id="29" name="TextBox 17">
            <a:extLst>
              <a:ext uri="{FF2B5EF4-FFF2-40B4-BE49-F238E27FC236}">
                <a16:creationId xmlns:a16="http://schemas.microsoft.com/office/drawing/2014/main" id="{F57FDF26-B0AA-4C04-8130-D55FCA7BFE28}"/>
              </a:ext>
            </a:extLst>
          </p:cNvPr>
          <p:cNvSpPr txBox="1"/>
          <p:nvPr/>
        </p:nvSpPr>
        <p:spPr>
          <a:xfrm>
            <a:off x="10135565" y="2080436"/>
            <a:ext cx="3124062" cy="780278"/>
          </a:xfrm>
          <a:prstGeom prst="rect">
            <a:avLst/>
          </a:prstGeom>
        </p:spPr>
        <p:txBody>
          <a:bodyPr lIns="0" tIns="0" rIns="0" bIns="0" rtlCol="0" anchor="t">
            <a:spAutoFit/>
          </a:bodyPr>
          <a:lstStyle/>
          <a:p>
            <a:pPr marL="0" lvl="0" indent="0" algn="l">
              <a:lnSpc>
                <a:spcPts val="3079"/>
              </a:lnSpc>
              <a:spcBef>
                <a:spcPct val="0"/>
              </a:spcBef>
            </a:pPr>
            <a:r>
              <a:rPr lang="en-US" sz="2200" dirty="0">
                <a:solidFill>
                  <a:srgbClr val="311A57"/>
                </a:solidFill>
                <a:latin typeface="Signika" panose="020B0604020202020204" charset="0"/>
              </a:rPr>
              <a:t>Pre and Post Workshop </a:t>
            </a:r>
            <a:br>
              <a:rPr lang="en-US" sz="2200" dirty="0">
                <a:solidFill>
                  <a:srgbClr val="311A57"/>
                </a:solidFill>
                <a:latin typeface="Signika" panose="020B0604020202020204" charset="0"/>
              </a:rPr>
            </a:br>
            <a:r>
              <a:rPr lang="en-US" sz="2200" dirty="0">
                <a:solidFill>
                  <a:srgbClr val="311A57"/>
                </a:solidFill>
                <a:latin typeface="Signika" panose="020B0604020202020204" charset="0"/>
              </a:rPr>
              <a:t>Assessments</a:t>
            </a:r>
          </a:p>
        </p:txBody>
      </p:sp>
      <p:sp>
        <p:nvSpPr>
          <p:cNvPr id="30" name="TextBox 21">
            <a:extLst>
              <a:ext uri="{FF2B5EF4-FFF2-40B4-BE49-F238E27FC236}">
                <a16:creationId xmlns:a16="http://schemas.microsoft.com/office/drawing/2014/main" id="{F53DCA8C-040D-4B65-95BF-2FC49F792E8A}"/>
              </a:ext>
            </a:extLst>
          </p:cNvPr>
          <p:cNvSpPr txBox="1"/>
          <p:nvPr/>
        </p:nvSpPr>
        <p:spPr>
          <a:xfrm>
            <a:off x="13571470" y="2006887"/>
            <a:ext cx="3555318" cy="1818768"/>
          </a:xfrm>
          <a:prstGeom prst="rect">
            <a:avLst/>
          </a:prstGeom>
        </p:spPr>
        <p:txBody>
          <a:bodyPr lIns="0" tIns="0" rIns="0" bIns="0" rtlCol="0" anchor="t">
            <a:spAutoFit/>
          </a:bodyPr>
          <a:lstStyle/>
          <a:p>
            <a:pPr marL="342900" indent="-342900">
              <a:lnSpc>
                <a:spcPts val="3568"/>
              </a:lnSpc>
              <a:buFont typeface="Arial" panose="020B0604020202020204" pitchFamily="34" charset="0"/>
              <a:buChar char="•"/>
            </a:pPr>
            <a:r>
              <a:rPr lang="en-US" sz="2200" dirty="0">
                <a:solidFill>
                  <a:srgbClr val="000000"/>
                </a:solidFill>
                <a:latin typeface="Signika" panose="020B0604020202020204" charset="0"/>
              </a:rPr>
              <a:t>The pre-test average was 60%.</a:t>
            </a:r>
          </a:p>
          <a:p>
            <a:pPr marL="342900" indent="-342900">
              <a:lnSpc>
                <a:spcPts val="3568"/>
              </a:lnSpc>
              <a:buFont typeface="Arial" panose="020B0604020202020204" pitchFamily="34" charset="0"/>
              <a:buChar char="•"/>
            </a:pPr>
            <a:r>
              <a:rPr lang="en-US" sz="2200" dirty="0">
                <a:solidFill>
                  <a:srgbClr val="000000"/>
                </a:solidFill>
                <a:latin typeface="Signika" panose="020B0604020202020204" charset="0"/>
              </a:rPr>
              <a:t>The post-test average was 91%.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7124700" cy="5043329"/>
            <a:chOff x="0" y="0"/>
            <a:chExt cx="9499599" cy="4820574"/>
          </a:xfrm>
        </p:grpSpPr>
        <p:sp>
          <p:nvSpPr>
            <p:cNvPr id="3" name="TextBox 3"/>
            <p:cNvSpPr txBox="1"/>
            <p:nvPr/>
          </p:nvSpPr>
          <p:spPr>
            <a:xfrm>
              <a:off x="0" y="445468"/>
              <a:ext cx="7526982" cy="1206026"/>
            </a:xfrm>
            <a:prstGeom prst="rect">
              <a:avLst/>
            </a:prstGeom>
          </p:spPr>
          <p:txBody>
            <a:bodyPr lIns="0" tIns="0" rIns="0" bIns="0" rtlCol="0" anchor="t">
              <a:spAutoFit/>
            </a:bodyPr>
            <a:lstStyle/>
            <a:p>
              <a:pPr>
                <a:lnSpc>
                  <a:spcPts val="4800"/>
                </a:lnSpc>
              </a:pPr>
              <a:r>
                <a:rPr lang="en-US" sz="4800" dirty="0">
                  <a:solidFill>
                    <a:srgbClr val="311A57"/>
                  </a:solidFill>
                  <a:latin typeface="Signika" panose="020B0604020202020204" charset="0"/>
                </a:rPr>
                <a:t>Ripple effect of Systems Change</a:t>
              </a:r>
            </a:p>
          </p:txBody>
        </p:sp>
        <p:sp>
          <p:nvSpPr>
            <p:cNvPr id="4" name="AutoShape 4"/>
            <p:cNvSpPr/>
            <p:nvPr/>
          </p:nvSpPr>
          <p:spPr>
            <a:xfrm>
              <a:off x="0" y="0"/>
              <a:ext cx="7526982" cy="0"/>
            </a:xfrm>
            <a:prstGeom prst="line">
              <a:avLst/>
            </a:prstGeom>
            <a:ln w="203200" cap="flat">
              <a:solidFill>
                <a:srgbClr val="311A57"/>
              </a:solidFill>
              <a:prstDash val="solid"/>
              <a:headEnd type="none" w="sm" len="sm"/>
              <a:tailEnd type="none" w="sm" len="sm"/>
            </a:ln>
          </p:spPr>
        </p:sp>
        <p:sp>
          <p:nvSpPr>
            <p:cNvPr id="5" name="AutoShape 5"/>
            <p:cNvSpPr/>
            <p:nvPr/>
          </p:nvSpPr>
          <p:spPr>
            <a:xfrm>
              <a:off x="0" y="2185031"/>
              <a:ext cx="7526982" cy="0"/>
            </a:xfrm>
            <a:prstGeom prst="line">
              <a:avLst/>
            </a:prstGeom>
            <a:ln w="38100" cap="flat">
              <a:solidFill>
                <a:srgbClr val="311A57"/>
              </a:solidFill>
              <a:prstDash val="solid"/>
              <a:headEnd type="none" w="sm" len="sm"/>
              <a:tailEnd type="none" w="sm" len="sm"/>
            </a:ln>
          </p:spPr>
        </p:sp>
        <p:sp>
          <p:nvSpPr>
            <p:cNvPr id="6" name="TextBox 6"/>
            <p:cNvSpPr txBox="1"/>
            <p:nvPr/>
          </p:nvSpPr>
          <p:spPr>
            <a:xfrm>
              <a:off x="0" y="2057262"/>
              <a:ext cx="9499599" cy="1733165"/>
            </a:xfrm>
            <a:prstGeom prst="rect">
              <a:avLst/>
            </a:prstGeom>
          </p:spPr>
          <p:txBody>
            <a:bodyPr wrap="square" lIns="0" tIns="0" rIns="0" bIns="0" rtlCol="0" anchor="t">
              <a:spAutoFit/>
            </a:bodyPr>
            <a:lstStyle/>
            <a:p>
              <a:pPr>
                <a:lnSpc>
                  <a:spcPts val="2800"/>
                </a:lnSpc>
              </a:pPr>
              <a:endParaRPr lang="en-US" sz="2800" dirty="0">
                <a:solidFill>
                  <a:srgbClr val="000000"/>
                </a:solidFill>
                <a:latin typeface="Signika" panose="020B0604020202020204" charset="0"/>
              </a:endParaRPr>
            </a:p>
            <a:p>
              <a:pPr>
                <a:lnSpc>
                  <a:spcPts val="2800"/>
                </a:lnSpc>
              </a:pPr>
              <a:r>
                <a:rPr lang="en-US" sz="2800" dirty="0">
                  <a:solidFill>
                    <a:srgbClr val="000000"/>
                  </a:solidFill>
                  <a:latin typeface="Signika" panose="020B0604020202020204" charset="0"/>
                </a:rPr>
                <a:t>Creating a common trauma informed Lens, Language, and Framework.</a:t>
              </a:r>
            </a:p>
            <a:p>
              <a:pPr>
                <a:lnSpc>
                  <a:spcPts val="2800"/>
                </a:lnSpc>
              </a:pPr>
              <a:endParaRPr lang="en-US" sz="2800" u="sng" dirty="0">
                <a:solidFill>
                  <a:srgbClr val="000000"/>
                </a:solidFill>
                <a:latin typeface="Signika" panose="020B0604020202020204" charset="0"/>
              </a:endParaRPr>
            </a:p>
            <a:p>
              <a:pPr>
                <a:lnSpc>
                  <a:spcPts val="2800"/>
                </a:lnSpc>
              </a:pPr>
              <a:r>
                <a:rPr lang="en-US" sz="2800" u="sng" dirty="0">
                  <a:solidFill>
                    <a:srgbClr val="000000"/>
                  </a:solidFill>
                  <a:latin typeface="Signika" panose="020B0604020202020204" charset="0"/>
                </a:rPr>
                <a:t>How do you measure a ripple? </a:t>
              </a:r>
            </a:p>
          </p:txBody>
        </p:sp>
        <p:sp>
          <p:nvSpPr>
            <p:cNvPr id="7" name="TextBox 7"/>
            <p:cNvSpPr txBox="1"/>
            <p:nvPr/>
          </p:nvSpPr>
          <p:spPr>
            <a:xfrm>
              <a:off x="0" y="4500406"/>
              <a:ext cx="6803409" cy="320168"/>
            </a:xfrm>
            <a:prstGeom prst="rect">
              <a:avLst/>
            </a:prstGeom>
          </p:spPr>
          <p:txBody>
            <a:bodyPr lIns="0" tIns="0" rIns="0" bIns="0" rtlCol="0" anchor="t">
              <a:spAutoFit/>
            </a:bodyPr>
            <a:lstStyle/>
            <a:p>
              <a:pPr>
                <a:lnSpc>
                  <a:spcPts val="2800"/>
                </a:lnSpc>
                <a:spcBef>
                  <a:spcPct val="0"/>
                </a:spcBef>
              </a:pPr>
              <a:endParaRPr>
                <a:latin typeface="Signika" panose="020B0604020202020204" charset="0"/>
              </a:endParaRPr>
            </a:p>
          </p:txBody>
        </p:sp>
      </p:grpSp>
      <p:sp>
        <p:nvSpPr>
          <p:cNvPr id="10" name="Rectangle 9">
            <a:extLst>
              <a:ext uri="{FF2B5EF4-FFF2-40B4-BE49-F238E27FC236}">
                <a16:creationId xmlns:a16="http://schemas.microsoft.com/office/drawing/2014/main" id="{8678C579-5182-420F-A1AC-BA1ED4B8D6CA}"/>
              </a:ext>
            </a:extLst>
          </p:cNvPr>
          <p:cNvSpPr/>
          <p:nvPr/>
        </p:nvSpPr>
        <p:spPr>
          <a:xfrm>
            <a:off x="8077200" y="2138009"/>
            <a:ext cx="3429000" cy="126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Signika" panose="020B0604020202020204" charset="0"/>
              </a:rPr>
              <a:t>KHA funding Support </a:t>
            </a:r>
            <a:br>
              <a:rPr lang="en-US" sz="1800" b="1" dirty="0">
                <a:solidFill>
                  <a:schemeClr val="tx1"/>
                </a:solidFill>
                <a:latin typeface="Signika" panose="020B0604020202020204" charset="0"/>
              </a:rPr>
            </a:br>
            <a:r>
              <a:rPr lang="en-US" sz="1800" b="1" dirty="0">
                <a:solidFill>
                  <a:schemeClr val="tx1"/>
                </a:solidFill>
                <a:latin typeface="Signika" panose="020B0604020202020204" charset="0"/>
              </a:rPr>
              <a:t>Duval Head Start (2020-2021: $83,333.33)</a:t>
            </a:r>
            <a:endParaRPr lang="en-US" dirty="0">
              <a:solidFill>
                <a:schemeClr val="tx1"/>
              </a:solidFill>
              <a:latin typeface="Signika" panose="020B0604020202020204" charset="0"/>
            </a:endParaRPr>
          </a:p>
        </p:txBody>
      </p:sp>
      <p:sp>
        <p:nvSpPr>
          <p:cNvPr id="11" name="Rectangle 10">
            <a:extLst>
              <a:ext uri="{FF2B5EF4-FFF2-40B4-BE49-F238E27FC236}">
                <a16:creationId xmlns:a16="http://schemas.microsoft.com/office/drawing/2014/main" id="{8428AF61-7245-4996-9C50-A94AD921CB0E}"/>
              </a:ext>
            </a:extLst>
          </p:cNvPr>
          <p:cNvSpPr/>
          <p:nvPr/>
        </p:nvSpPr>
        <p:spPr>
          <a:xfrm>
            <a:off x="11887200" y="2143452"/>
            <a:ext cx="6172200" cy="126174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Signika" panose="020B0604020202020204" charset="0"/>
              </a:rPr>
              <a:t>Ripple</a:t>
            </a:r>
            <a:br>
              <a:rPr lang="en-US" sz="1800" b="1" dirty="0">
                <a:latin typeface="Signika" panose="020B0604020202020204" charset="0"/>
              </a:rPr>
            </a:br>
            <a:r>
              <a:rPr lang="en-US" sz="1800" b="1" dirty="0">
                <a:latin typeface="Signika" panose="020B0604020202020204" charset="0"/>
              </a:rPr>
              <a:t> </a:t>
            </a:r>
            <a:r>
              <a:rPr lang="en-US" sz="1800" dirty="0">
                <a:latin typeface="Signika" panose="020B0604020202020204" charset="0"/>
              </a:rPr>
              <a:t>LSF Head Start State Onboarding</a:t>
            </a:r>
          </a:p>
          <a:p>
            <a:pPr algn="ctr"/>
            <a:r>
              <a:rPr lang="en-US" sz="1800" b="1" dirty="0">
                <a:latin typeface="Signika" panose="020B0604020202020204" charset="0"/>
              </a:rPr>
              <a:t> </a:t>
            </a:r>
            <a:endParaRPr lang="en-US" dirty="0">
              <a:latin typeface="Signika" panose="020B0604020202020204" charset="0"/>
            </a:endParaRPr>
          </a:p>
        </p:txBody>
      </p:sp>
      <p:sp>
        <p:nvSpPr>
          <p:cNvPr id="12" name="Rectangle 11">
            <a:extLst>
              <a:ext uri="{FF2B5EF4-FFF2-40B4-BE49-F238E27FC236}">
                <a16:creationId xmlns:a16="http://schemas.microsoft.com/office/drawing/2014/main" id="{D99C8876-E8AE-4791-B3FA-22140598DFDC}"/>
              </a:ext>
            </a:extLst>
          </p:cNvPr>
          <p:cNvSpPr/>
          <p:nvPr/>
        </p:nvSpPr>
        <p:spPr>
          <a:xfrm>
            <a:off x="8077200" y="3609343"/>
            <a:ext cx="3429000" cy="126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Signika" panose="020B0604020202020204" charset="0"/>
              </a:rPr>
              <a:t>KHA funding support to Hope Organizations (2020-2021: $83,333.33)</a:t>
            </a:r>
            <a:endParaRPr lang="en-US" dirty="0">
              <a:solidFill>
                <a:schemeClr val="tx1"/>
              </a:solidFill>
              <a:latin typeface="Signika" panose="020B0604020202020204" charset="0"/>
            </a:endParaRPr>
          </a:p>
        </p:txBody>
      </p:sp>
      <p:sp>
        <p:nvSpPr>
          <p:cNvPr id="13" name="Rectangle 12">
            <a:extLst>
              <a:ext uri="{FF2B5EF4-FFF2-40B4-BE49-F238E27FC236}">
                <a16:creationId xmlns:a16="http://schemas.microsoft.com/office/drawing/2014/main" id="{E775766D-53B6-4B01-B192-FA97FE13B5E6}"/>
              </a:ext>
            </a:extLst>
          </p:cNvPr>
          <p:cNvSpPr/>
          <p:nvPr/>
        </p:nvSpPr>
        <p:spPr>
          <a:xfrm>
            <a:off x="11887200" y="3614786"/>
            <a:ext cx="6172200" cy="126174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800" b="1" dirty="0">
                <a:latin typeface="Signika" panose="020B0604020202020204" charset="0"/>
              </a:rPr>
            </a:br>
            <a:r>
              <a:rPr lang="en-US" sz="1800" b="1" dirty="0">
                <a:latin typeface="Signika" panose="020B0604020202020204" charset="0"/>
              </a:rPr>
              <a:t>Ripple</a:t>
            </a:r>
            <a:br>
              <a:rPr lang="en-US" sz="1800" b="1" dirty="0">
                <a:latin typeface="Signika" panose="020B0604020202020204" charset="0"/>
              </a:rPr>
            </a:br>
            <a:r>
              <a:rPr lang="en-US" sz="1800" b="1" dirty="0">
                <a:latin typeface="Signika" panose="020B0604020202020204" charset="0"/>
              </a:rPr>
              <a:t> </a:t>
            </a:r>
            <a:r>
              <a:rPr lang="en-US" sz="1800" dirty="0">
                <a:latin typeface="Signika" panose="020B0604020202020204" charset="0"/>
              </a:rPr>
              <a:t>Pilot Projects</a:t>
            </a:r>
            <a:br>
              <a:rPr lang="en-US" sz="1800" dirty="0">
                <a:latin typeface="Signika" panose="020B0604020202020204" charset="0"/>
              </a:rPr>
            </a:br>
            <a:r>
              <a:rPr lang="en-US" sz="1800" dirty="0">
                <a:latin typeface="Signika" panose="020B0604020202020204" charset="0"/>
              </a:rPr>
              <a:t>Daniel, FSS, Rethreaded, Child Guidance, DCF </a:t>
            </a:r>
          </a:p>
          <a:p>
            <a:pPr algn="ctr"/>
            <a:r>
              <a:rPr lang="en-US" sz="1800" b="1" dirty="0">
                <a:latin typeface="Signika" panose="020B0604020202020204" charset="0"/>
              </a:rPr>
              <a:t> </a:t>
            </a:r>
            <a:endParaRPr lang="en-US" dirty="0">
              <a:latin typeface="Signika" panose="020B0604020202020204" charset="0"/>
            </a:endParaRPr>
          </a:p>
        </p:txBody>
      </p:sp>
      <p:sp>
        <p:nvSpPr>
          <p:cNvPr id="14" name="Rectangle 13">
            <a:extLst>
              <a:ext uri="{FF2B5EF4-FFF2-40B4-BE49-F238E27FC236}">
                <a16:creationId xmlns:a16="http://schemas.microsoft.com/office/drawing/2014/main" id="{6D9CA3C8-294E-4384-AF27-3AD6901E5932}"/>
              </a:ext>
            </a:extLst>
          </p:cNvPr>
          <p:cNvSpPr/>
          <p:nvPr/>
        </p:nvSpPr>
        <p:spPr>
          <a:xfrm>
            <a:off x="8077200" y="5078927"/>
            <a:ext cx="3429000" cy="1261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Signika" panose="020B0604020202020204" charset="0"/>
              </a:rPr>
              <a:t>KHA funding support for training and awareness (2020-2021: $83,333.33)</a:t>
            </a:r>
            <a:endParaRPr lang="en-US" dirty="0">
              <a:solidFill>
                <a:schemeClr val="tx1"/>
              </a:solidFill>
              <a:latin typeface="Signika" panose="020B0604020202020204" charset="0"/>
            </a:endParaRPr>
          </a:p>
        </p:txBody>
      </p:sp>
      <p:sp>
        <p:nvSpPr>
          <p:cNvPr id="15" name="Rectangle 14">
            <a:extLst>
              <a:ext uri="{FF2B5EF4-FFF2-40B4-BE49-F238E27FC236}">
                <a16:creationId xmlns:a16="http://schemas.microsoft.com/office/drawing/2014/main" id="{4B670F2D-6539-4B5F-8EB3-BE691494D922}"/>
              </a:ext>
            </a:extLst>
          </p:cNvPr>
          <p:cNvSpPr/>
          <p:nvPr/>
        </p:nvSpPr>
        <p:spPr>
          <a:xfrm>
            <a:off x="11887200" y="5100957"/>
            <a:ext cx="6172200" cy="126174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800" b="1" dirty="0">
                <a:latin typeface="Signika" panose="020B0604020202020204" charset="0"/>
              </a:rPr>
            </a:br>
            <a:br>
              <a:rPr lang="en-US" sz="1800" b="1" dirty="0">
                <a:latin typeface="Signika" panose="020B0604020202020204" charset="0"/>
              </a:rPr>
            </a:br>
            <a:r>
              <a:rPr lang="en-US" sz="1800" b="1" dirty="0">
                <a:latin typeface="Signika" panose="020B0604020202020204" charset="0"/>
              </a:rPr>
              <a:t>Ripple</a:t>
            </a:r>
            <a:br>
              <a:rPr lang="en-US" sz="1800" b="1" dirty="0">
                <a:latin typeface="Signika" panose="020B0604020202020204" charset="0"/>
              </a:rPr>
            </a:br>
            <a:r>
              <a:rPr lang="en-US" sz="1800" dirty="0">
                <a:latin typeface="Signika" panose="020B0604020202020204" charset="0"/>
              </a:rPr>
              <a:t>TBRI Train the Trainer Program to Jax: </a:t>
            </a:r>
          </a:p>
          <a:p>
            <a:pPr algn="ctr"/>
            <a:r>
              <a:rPr lang="en-US" sz="1800" dirty="0">
                <a:latin typeface="Signika" panose="020B0604020202020204" charset="0"/>
              </a:rPr>
              <a:t>       31 Participants to be trained across all systems of care to</a:t>
            </a:r>
            <a:r>
              <a:rPr lang="en-US" dirty="0">
                <a:latin typeface="Signika" panose="020B0604020202020204" charset="0"/>
              </a:rPr>
              <a:t> </a:t>
            </a:r>
            <a:r>
              <a:rPr lang="en-US" sz="1800" dirty="0">
                <a:latin typeface="Signika" panose="020B0604020202020204" charset="0"/>
              </a:rPr>
              <a:t>support TBRI implementation at on organizational level.</a:t>
            </a:r>
          </a:p>
          <a:p>
            <a:pPr algn="ctr"/>
            <a:br>
              <a:rPr lang="en-US" sz="1800" b="1" dirty="0">
                <a:latin typeface="Signika" panose="020B0604020202020204" charset="0"/>
              </a:rPr>
            </a:br>
            <a:r>
              <a:rPr lang="en-US" sz="1800" b="1" dirty="0">
                <a:latin typeface="Signika" panose="020B0604020202020204" charset="0"/>
              </a:rPr>
              <a:t> </a:t>
            </a:r>
            <a:endParaRPr lang="en-US" dirty="0">
              <a:latin typeface="Signika" panose="020B0604020202020204" charset="0"/>
            </a:endParaRPr>
          </a:p>
        </p:txBody>
      </p:sp>
      <p:sp>
        <p:nvSpPr>
          <p:cNvPr id="18" name="Rectangle 17">
            <a:extLst>
              <a:ext uri="{FF2B5EF4-FFF2-40B4-BE49-F238E27FC236}">
                <a16:creationId xmlns:a16="http://schemas.microsoft.com/office/drawing/2014/main" id="{B24C8407-C7D8-43F6-987F-6E08C6B5A342}"/>
              </a:ext>
            </a:extLst>
          </p:cNvPr>
          <p:cNvSpPr/>
          <p:nvPr/>
        </p:nvSpPr>
        <p:spPr>
          <a:xfrm>
            <a:off x="8077200" y="6542055"/>
            <a:ext cx="3429000" cy="172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Signika" panose="020B0604020202020204" charset="0"/>
              </a:rPr>
              <a:t>KHA funding support for training and awareness (2020-2021: $83,333.33)</a:t>
            </a:r>
            <a:endParaRPr lang="en-US" dirty="0">
              <a:solidFill>
                <a:schemeClr val="tx1"/>
              </a:solidFill>
              <a:latin typeface="Signika" panose="020B0604020202020204" charset="0"/>
            </a:endParaRPr>
          </a:p>
        </p:txBody>
      </p:sp>
      <p:sp>
        <p:nvSpPr>
          <p:cNvPr id="19" name="Rectangle 18">
            <a:extLst>
              <a:ext uri="{FF2B5EF4-FFF2-40B4-BE49-F238E27FC236}">
                <a16:creationId xmlns:a16="http://schemas.microsoft.com/office/drawing/2014/main" id="{4ADCD929-C566-4DC8-A433-7190689BB39F}"/>
              </a:ext>
            </a:extLst>
          </p:cNvPr>
          <p:cNvSpPr/>
          <p:nvPr/>
        </p:nvSpPr>
        <p:spPr>
          <a:xfrm>
            <a:off x="11887200" y="6564085"/>
            <a:ext cx="6172200" cy="170361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800" b="1" dirty="0">
                <a:latin typeface="Signika" panose="020B0604020202020204" charset="0"/>
              </a:rPr>
            </a:br>
            <a:br>
              <a:rPr lang="en-US" sz="1800" b="1" dirty="0">
                <a:latin typeface="Signika" panose="020B0604020202020204" charset="0"/>
              </a:rPr>
            </a:br>
            <a:r>
              <a:rPr lang="en-US" sz="1800" b="1" dirty="0">
                <a:latin typeface="Signika" panose="020B0604020202020204" charset="0"/>
              </a:rPr>
              <a:t>Ripple</a:t>
            </a:r>
            <a:br>
              <a:rPr lang="en-US" sz="1800" b="1" dirty="0">
                <a:latin typeface="Signika" panose="020B0604020202020204" charset="0"/>
              </a:rPr>
            </a:br>
            <a:r>
              <a:rPr lang="en-US" sz="1800" dirty="0">
                <a:latin typeface="Signika" panose="020B0604020202020204" charset="0"/>
              </a:rPr>
              <a:t>Creation of Champions</a:t>
            </a:r>
            <a:r>
              <a:rPr lang="en-US" dirty="0">
                <a:latin typeface="Signika" panose="020B0604020202020204" charset="0"/>
              </a:rPr>
              <a:t>, </a:t>
            </a:r>
            <a:r>
              <a:rPr lang="en-US" sz="1800" b="0" i="0" u="none" strike="noStrike" dirty="0">
                <a:solidFill>
                  <a:schemeClr val="bg1"/>
                </a:solidFill>
                <a:effectLst/>
                <a:latin typeface="Signika" panose="020B0604020202020204" charset="0"/>
              </a:rPr>
              <a:t>a collaborative network of healing centered partners aiming to reduce burn-out, to deepen TIC practices, to reduce silos, and to share a common framework to meet the needs of the Jacksonville community</a:t>
            </a:r>
            <a:endParaRPr lang="en-US" sz="1800" dirty="0">
              <a:solidFill>
                <a:schemeClr val="bg1"/>
              </a:solidFill>
              <a:latin typeface="Signika" panose="020B0604020202020204" charset="0"/>
            </a:endParaRPr>
          </a:p>
          <a:p>
            <a:pPr algn="ctr"/>
            <a:br>
              <a:rPr lang="en-US" sz="1800" b="1" dirty="0">
                <a:latin typeface="Signika" panose="020B0604020202020204" charset="0"/>
              </a:rPr>
            </a:br>
            <a:r>
              <a:rPr lang="en-US" sz="1800" b="1" dirty="0">
                <a:latin typeface="Signika" panose="020B0604020202020204" charset="0"/>
              </a:rPr>
              <a:t> </a:t>
            </a:r>
            <a:endParaRPr lang="en-US" dirty="0">
              <a:latin typeface="Signika" panose="020B0604020202020204" charset="0"/>
            </a:endParaRPr>
          </a:p>
        </p:txBody>
      </p:sp>
      <p:sp>
        <p:nvSpPr>
          <p:cNvPr id="20" name="Rectangle 19">
            <a:extLst>
              <a:ext uri="{FF2B5EF4-FFF2-40B4-BE49-F238E27FC236}">
                <a16:creationId xmlns:a16="http://schemas.microsoft.com/office/drawing/2014/main" id="{5342526D-4FC1-4FDA-AF2A-C17446C7BC00}"/>
              </a:ext>
            </a:extLst>
          </p:cNvPr>
          <p:cNvSpPr/>
          <p:nvPr/>
        </p:nvSpPr>
        <p:spPr>
          <a:xfrm>
            <a:off x="8061251" y="8463767"/>
            <a:ext cx="3429000" cy="172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Signika" panose="020B0604020202020204" charset="0"/>
              </a:rPr>
              <a:t>KHA BTIJ funding support for training and awareness (2021-2022: $100,000)</a:t>
            </a:r>
            <a:endParaRPr lang="en-US" dirty="0">
              <a:solidFill>
                <a:schemeClr val="tx1"/>
              </a:solidFill>
              <a:latin typeface="Signika" panose="020B0604020202020204" charset="0"/>
            </a:endParaRPr>
          </a:p>
        </p:txBody>
      </p:sp>
      <p:sp>
        <p:nvSpPr>
          <p:cNvPr id="21" name="Rectangle 20">
            <a:extLst>
              <a:ext uri="{FF2B5EF4-FFF2-40B4-BE49-F238E27FC236}">
                <a16:creationId xmlns:a16="http://schemas.microsoft.com/office/drawing/2014/main" id="{07473EEE-0C4B-4CF9-B19F-6DF20E0EA4EF}"/>
              </a:ext>
            </a:extLst>
          </p:cNvPr>
          <p:cNvSpPr/>
          <p:nvPr/>
        </p:nvSpPr>
        <p:spPr>
          <a:xfrm>
            <a:off x="11871251" y="8485797"/>
            <a:ext cx="6172200" cy="170361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800" b="1" dirty="0">
                <a:latin typeface="Signika" panose="020B0604020202020204" charset="0"/>
              </a:rPr>
            </a:br>
            <a:br>
              <a:rPr lang="en-US" sz="1800" b="1" dirty="0">
                <a:latin typeface="Signika" panose="020B0604020202020204" charset="0"/>
              </a:rPr>
            </a:br>
            <a:r>
              <a:rPr lang="en-US" sz="1800" b="1" dirty="0">
                <a:latin typeface="Signika" panose="020B0604020202020204" charset="0"/>
              </a:rPr>
              <a:t>Ripple</a:t>
            </a:r>
            <a:br>
              <a:rPr lang="en-US" sz="1800" b="1" dirty="0">
                <a:latin typeface="Signika" panose="020B0604020202020204" charset="0"/>
              </a:rPr>
            </a:br>
            <a:r>
              <a:rPr lang="en-US" sz="1800" dirty="0">
                <a:latin typeface="Signika" panose="020B0604020202020204" charset="0"/>
              </a:rPr>
              <a:t>BTIJ: Building a Trauma Informed Jacksonville initiative.</a:t>
            </a:r>
            <a:br>
              <a:rPr lang="en-US" sz="1800" dirty="0">
                <a:latin typeface="Signika" panose="020B0604020202020204" charset="0"/>
              </a:rPr>
            </a:br>
            <a:r>
              <a:rPr lang="en-US" sz="1800" dirty="0">
                <a:solidFill>
                  <a:srgbClr val="FFFFFF"/>
                </a:solidFill>
                <a:latin typeface="Signika" panose="020B0604020202020204" charset="0"/>
              </a:rPr>
              <a:t>The aim is to provide the infrastructure and expertise to create a framework, a detailed actionable plan, leadership, outputs, and outcomes  to move Jacksonville toward becoming a Trauma Informed Community.</a:t>
            </a:r>
          </a:p>
          <a:p>
            <a:pPr algn="ctr"/>
            <a:endParaRPr lang="en-US" sz="1800" dirty="0">
              <a:latin typeface="Signika" panose="020B0604020202020204" charset="0"/>
            </a:endParaRPr>
          </a:p>
          <a:p>
            <a:pPr algn="ctr"/>
            <a:r>
              <a:rPr lang="en-US" sz="1800" b="1" dirty="0">
                <a:latin typeface="Signika" panose="020B0604020202020204" charset="0"/>
              </a:rPr>
              <a:t> </a:t>
            </a:r>
            <a:endParaRPr lang="en-US" dirty="0">
              <a:latin typeface="Signika" panose="020B0604020202020204" charset="0"/>
            </a:endParaRPr>
          </a:p>
        </p:txBody>
      </p:sp>
      <p:sp>
        <p:nvSpPr>
          <p:cNvPr id="22" name="Rectangle 21">
            <a:extLst>
              <a:ext uri="{FF2B5EF4-FFF2-40B4-BE49-F238E27FC236}">
                <a16:creationId xmlns:a16="http://schemas.microsoft.com/office/drawing/2014/main" id="{953B3582-B426-4331-81E2-9C7FB70B87A6}"/>
              </a:ext>
            </a:extLst>
          </p:cNvPr>
          <p:cNvSpPr/>
          <p:nvPr/>
        </p:nvSpPr>
        <p:spPr>
          <a:xfrm>
            <a:off x="8061251" y="210979"/>
            <a:ext cx="3429000" cy="172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Signika" panose="020B0604020202020204" charset="0"/>
              </a:rPr>
              <a:t>KHA funding support for training and awareness (DCPS FSS Therapists -86) (2019-2020: $50,000)</a:t>
            </a:r>
            <a:endParaRPr lang="en-US" dirty="0">
              <a:solidFill>
                <a:schemeClr val="tx1"/>
              </a:solidFill>
              <a:latin typeface="Signika" panose="020B0604020202020204" charset="0"/>
            </a:endParaRPr>
          </a:p>
        </p:txBody>
      </p:sp>
      <p:sp>
        <p:nvSpPr>
          <p:cNvPr id="23" name="Rectangle 22">
            <a:extLst>
              <a:ext uri="{FF2B5EF4-FFF2-40B4-BE49-F238E27FC236}">
                <a16:creationId xmlns:a16="http://schemas.microsoft.com/office/drawing/2014/main" id="{9895024B-3860-4506-954F-62100C16ADA4}"/>
              </a:ext>
            </a:extLst>
          </p:cNvPr>
          <p:cNvSpPr/>
          <p:nvPr/>
        </p:nvSpPr>
        <p:spPr>
          <a:xfrm>
            <a:off x="11869479" y="204898"/>
            <a:ext cx="6172200" cy="170361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800" b="1" dirty="0">
                <a:latin typeface="Signika" panose="020B0604020202020204" charset="0"/>
              </a:rPr>
            </a:br>
            <a:br>
              <a:rPr lang="en-US" sz="1800" b="1" dirty="0">
                <a:latin typeface="Signika" panose="020B0604020202020204" charset="0"/>
              </a:rPr>
            </a:br>
            <a:r>
              <a:rPr lang="en-US" sz="1800" b="1" dirty="0">
                <a:latin typeface="Signika" panose="020B0604020202020204" charset="0"/>
              </a:rPr>
              <a:t>Ripple</a:t>
            </a:r>
            <a:br>
              <a:rPr lang="en-US" sz="1800" b="1" dirty="0">
                <a:latin typeface="Signika" panose="020B0604020202020204" charset="0"/>
              </a:rPr>
            </a:br>
            <a:r>
              <a:rPr lang="en-US" sz="1800" dirty="0">
                <a:latin typeface="Signika" panose="020B0604020202020204" charset="0"/>
              </a:rPr>
              <a:t>4 District TBRI Practitioners, JPEF Partnership to fully integrate TBRI in schools, SLI/TLI Leadership Institute – TIC Certification, and Pilot Projects launching 2021: Training, Coaching (Principals and Teachers, Crisis Social Workers)</a:t>
            </a:r>
          </a:p>
          <a:p>
            <a:pPr algn="ctr"/>
            <a:br>
              <a:rPr lang="en-US" sz="1800" b="1" dirty="0">
                <a:latin typeface="Signika" panose="020B0604020202020204" charset="0"/>
              </a:rPr>
            </a:br>
            <a:r>
              <a:rPr lang="en-US" sz="1800" b="1" dirty="0">
                <a:latin typeface="Signika" panose="020B0604020202020204" charset="0"/>
              </a:rPr>
              <a:t> </a:t>
            </a:r>
            <a:endParaRPr lang="en-US" dirty="0">
              <a:latin typeface="Signika" panose="020B0604020202020204" charset="0"/>
            </a:endParaRPr>
          </a:p>
        </p:txBody>
      </p:sp>
    </p:spTree>
    <p:extLst>
      <p:ext uri="{BB962C8B-B14F-4D97-AF65-F5344CB8AC3E}">
        <p14:creationId xmlns:p14="http://schemas.microsoft.com/office/powerpoint/2010/main" val="264230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1A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5162106" cy="10246912"/>
            <a:chOff x="0" y="0"/>
            <a:chExt cx="6882808" cy="13662551"/>
          </a:xfrm>
        </p:grpSpPr>
        <p:sp>
          <p:nvSpPr>
            <p:cNvPr id="3" name="TextBox 3"/>
            <p:cNvSpPr txBox="1"/>
            <p:nvPr/>
          </p:nvSpPr>
          <p:spPr>
            <a:xfrm>
              <a:off x="0" y="379829"/>
              <a:ext cx="6882808" cy="2929259"/>
            </a:xfrm>
            <a:prstGeom prst="rect">
              <a:avLst/>
            </a:prstGeom>
          </p:spPr>
          <p:txBody>
            <a:bodyPr lIns="0" tIns="0" rIns="0" bIns="0" rtlCol="0" anchor="t">
              <a:spAutoFit/>
            </a:bodyPr>
            <a:lstStyle/>
            <a:p>
              <a:pPr>
                <a:lnSpc>
                  <a:spcPts val="5606"/>
                </a:lnSpc>
              </a:pPr>
              <a:r>
                <a:rPr lang="en-US" sz="5606">
                  <a:solidFill>
                    <a:srgbClr val="FFFFFF"/>
                  </a:solidFill>
                  <a:latin typeface="Signika" panose="020B0604020202020204" charset="0"/>
                </a:rPr>
                <a:t>Building a Trauma-Informed Jax</a:t>
              </a:r>
            </a:p>
          </p:txBody>
        </p:sp>
        <p:sp>
          <p:nvSpPr>
            <p:cNvPr id="4" name="AutoShape 4"/>
            <p:cNvSpPr/>
            <p:nvPr/>
          </p:nvSpPr>
          <p:spPr>
            <a:xfrm>
              <a:off x="0" y="0"/>
              <a:ext cx="5762744" cy="0"/>
            </a:xfrm>
            <a:prstGeom prst="line">
              <a:avLst/>
            </a:prstGeom>
            <a:ln w="203200" cap="flat">
              <a:solidFill>
                <a:srgbClr val="F4F4F4"/>
              </a:solidFill>
              <a:prstDash val="solid"/>
              <a:headEnd type="none" w="sm" len="sm"/>
              <a:tailEnd type="none" w="sm" len="sm"/>
            </a:ln>
          </p:spPr>
        </p:sp>
        <p:sp>
          <p:nvSpPr>
            <p:cNvPr id="5" name="AutoShape 5"/>
            <p:cNvSpPr/>
            <p:nvPr/>
          </p:nvSpPr>
          <p:spPr>
            <a:xfrm>
              <a:off x="0" y="3547594"/>
              <a:ext cx="5762744" cy="0"/>
            </a:xfrm>
            <a:prstGeom prst="line">
              <a:avLst/>
            </a:prstGeom>
            <a:ln w="38100" cap="flat">
              <a:solidFill>
                <a:srgbClr val="F4F4F4"/>
              </a:solidFill>
              <a:prstDash val="solid"/>
              <a:headEnd type="none" w="sm" len="sm"/>
              <a:tailEnd type="none" w="sm" len="sm"/>
            </a:ln>
          </p:spPr>
        </p:sp>
        <p:sp>
          <p:nvSpPr>
            <p:cNvPr id="6" name="TextBox 6"/>
            <p:cNvSpPr txBox="1"/>
            <p:nvPr/>
          </p:nvSpPr>
          <p:spPr>
            <a:xfrm>
              <a:off x="0" y="4109678"/>
              <a:ext cx="5762744" cy="9552873"/>
            </a:xfrm>
            <a:prstGeom prst="rect">
              <a:avLst/>
            </a:prstGeom>
          </p:spPr>
          <p:txBody>
            <a:bodyPr lIns="0" tIns="0" rIns="0" bIns="0" rtlCol="0" anchor="t">
              <a:spAutoFit/>
            </a:bodyPr>
            <a:lstStyle/>
            <a:p>
              <a:pPr>
                <a:lnSpc>
                  <a:spcPts val="2800"/>
                </a:lnSpc>
              </a:pPr>
              <a:r>
                <a:rPr lang="en-US" sz="2000" dirty="0">
                  <a:solidFill>
                    <a:srgbClr val="FFFFFF"/>
                  </a:solidFill>
                  <a:latin typeface="Signika" panose="020B0604020202020204" charset="0"/>
                </a:rPr>
                <a:t>The purpose is to create a trauma informed community of resilience with interconnected systems, authentic community engagement, and inclusivity at the decision-making table.</a:t>
              </a:r>
              <a:r>
                <a:rPr lang="en-US" sz="1200" dirty="0">
                  <a:solidFill>
                    <a:srgbClr val="FFFFFF"/>
                  </a:solidFill>
                  <a:latin typeface="Signika" panose="020B0604020202020204" charset="0"/>
                </a:rPr>
                <a:t> </a:t>
              </a:r>
            </a:p>
            <a:p>
              <a:pPr>
                <a:lnSpc>
                  <a:spcPts val="2800"/>
                </a:lnSpc>
              </a:pPr>
              <a:endParaRPr lang="en-US" sz="1200" dirty="0">
                <a:solidFill>
                  <a:srgbClr val="FFFFFF"/>
                </a:solidFill>
                <a:latin typeface="Signika" panose="020B0604020202020204" charset="0"/>
              </a:endParaRPr>
            </a:p>
            <a:p>
              <a:pPr>
                <a:lnSpc>
                  <a:spcPts val="2800"/>
                </a:lnSpc>
              </a:pPr>
              <a:r>
                <a:rPr lang="en-US" sz="2000" dirty="0">
                  <a:solidFill>
                    <a:srgbClr val="FFFFFF"/>
                  </a:solidFill>
                  <a:latin typeface="Signika" panose="020B0604020202020204" charset="0"/>
                </a:rPr>
                <a:t>The aim is to provide the infrastructure and expertise to create a framework, a detailed actionable plan, leadership, outputs, and outcomes for this collaborative community work to move Jacksonville toward becoming a Trauma Informed Community.</a:t>
              </a:r>
            </a:p>
            <a:p>
              <a:pPr>
                <a:lnSpc>
                  <a:spcPts val="2800"/>
                </a:lnSpc>
              </a:pPr>
              <a:endParaRPr lang="en-US" sz="2000" dirty="0">
                <a:solidFill>
                  <a:srgbClr val="FFFFFF"/>
                </a:solidFill>
                <a:latin typeface="Signika" panose="020B0604020202020204" charset="0"/>
              </a:endParaRPr>
            </a:p>
            <a:p>
              <a:pPr>
                <a:lnSpc>
                  <a:spcPts val="2800"/>
                </a:lnSpc>
              </a:pPr>
              <a:endParaRPr lang="en-US" sz="2000" dirty="0">
                <a:solidFill>
                  <a:srgbClr val="FFFFFF"/>
                </a:solidFill>
                <a:latin typeface="Signika" panose="020B0604020202020204" charset="0"/>
              </a:endParaRPr>
            </a:p>
            <a:p>
              <a:pPr>
                <a:lnSpc>
                  <a:spcPts val="2800"/>
                </a:lnSpc>
              </a:pPr>
              <a:endParaRPr lang="en-US" sz="2000" dirty="0">
                <a:solidFill>
                  <a:srgbClr val="FFFFFF"/>
                </a:solidFill>
                <a:latin typeface="Signika" panose="020B0604020202020204" charset="0"/>
              </a:endParaRPr>
            </a:p>
            <a:p>
              <a:pPr>
                <a:lnSpc>
                  <a:spcPts val="2800"/>
                </a:lnSpc>
              </a:pPr>
              <a:endParaRPr lang="en-US" sz="2000" dirty="0">
                <a:solidFill>
                  <a:srgbClr val="FFFFFF"/>
                </a:solidFill>
                <a:latin typeface="Signika" panose="020B0604020202020204" charset="0"/>
              </a:endParaRPr>
            </a:p>
            <a:p>
              <a:pPr>
                <a:lnSpc>
                  <a:spcPts val="2800"/>
                </a:lnSpc>
              </a:pPr>
              <a:endParaRPr lang="en-US" sz="2000" dirty="0">
                <a:solidFill>
                  <a:srgbClr val="FFFFFF"/>
                </a:solidFill>
                <a:latin typeface="Signika" panose="020B0604020202020204" charset="0"/>
              </a:endParaRPr>
            </a:p>
            <a:p>
              <a:pPr>
                <a:lnSpc>
                  <a:spcPts val="2800"/>
                </a:lnSpc>
              </a:pPr>
              <a:endParaRPr lang="en-US" sz="2000" dirty="0">
                <a:solidFill>
                  <a:srgbClr val="FFFFFF"/>
                </a:solidFill>
                <a:latin typeface="Signika" panose="020B0604020202020204" charset="0"/>
              </a:endParaRPr>
            </a:p>
            <a:p>
              <a:pPr>
                <a:lnSpc>
                  <a:spcPts val="2800"/>
                </a:lnSpc>
                <a:spcBef>
                  <a:spcPct val="0"/>
                </a:spcBef>
              </a:pPr>
              <a:endParaRPr lang="en-US" sz="2000" dirty="0">
                <a:solidFill>
                  <a:srgbClr val="FFFFFF"/>
                </a:solidFill>
                <a:latin typeface="Signika" panose="020B0604020202020204" charset="0"/>
              </a:endParaRPr>
            </a:p>
          </p:txBody>
        </p:sp>
      </p:grpSp>
      <p:sp>
        <p:nvSpPr>
          <p:cNvPr id="7" name="AutoShape 7"/>
          <p:cNvSpPr/>
          <p:nvPr/>
        </p:nvSpPr>
        <p:spPr>
          <a:xfrm>
            <a:off x="10051002" y="1228725"/>
            <a:ext cx="7387757" cy="2335972"/>
          </a:xfrm>
          <a:prstGeom prst="rect">
            <a:avLst/>
          </a:prstGeom>
          <a:solidFill>
            <a:srgbClr val="F4F4F4"/>
          </a:solidFill>
        </p:spPr>
      </p:sp>
      <p:sp>
        <p:nvSpPr>
          <p:cNvPr id="8" name="AutoShape 8"/>
          <p:cNvSpPr/>
          <p:nvPr/>
        </p:nvSpPr>
        <p:spPr>
          <a:xfrm>
            <a:off x="10051002" y="3853911"/>
            <a:ext cx="7387757" cy="2335972"/>
          </a:xfrm>
          <a:prstGeom prst="rect">
            <a:avLst/>
          </a:prstGeom>
          <a:solidFill>
            <a:srgbClr val="F4F4F4"/>
          </a:solidFill>
        </p:spPr>
      </p:sp>
      <p:sp>
        <p:nvSpPr>
          <p:cNvPr id="9" name="AutoShape 9"/>
          <p:cNvSpPr/>
          <p:nvPr/>
        </p:nvSpPr>
        <p:spPr>
          <a:xfrm>
            <a:off x="10051002" y="6461075"/>
            <a:ext cx="7387757" cy="2335972"/>
          </a:xfrm>
          <a:prstGeom prst="rect">
            <a:avLst/>
          </a:prstGeom>
          <a:solidFill>
            <a:srgbClr val="F4F4F4"/>
          </a:solidFill>
        </p:spPr>
      </p:sp>
      <p:sp>
        <p:nvSpPr>
          <p:cNvPr id="10" name="AutoShape 10"/>
          <p:cNvSpPr/>
          <p:nvPr/>
        </p:nvSpPr>
        <p:spPr>
          <a:xfrm>
            <a:off x="7732894" y="1228725"/>
            <a:ext cx="2327633" cy="2335972"/>
          </a:xfrm>
          <a:prstGeom prst="rect">
            <a:avLst/>
          </a:prstGeom>
          <a:solidFill>
            <a:srgbClr val="D7E9FA"/>
          </a:solidFill>
        </p:spPr>
      </p:sp>
      <p:sp>
        <p:nvSpPr>
          <p:cNvPr id="11" name="AutoShape 11"/>
          <p:cNvSpPr/>
          <p:nvPr/>
        </p:nvSpPr>
        <p:spPr>
          <a:xfrm>
            <a:off x="7732894" y="3853911"/>
            <a:ext cx="2327633" cy="2335972"/>
          </a:xfrm>
          <a:prstGeom prst="rect">
            <a:avLst/>
          </a:prstGeom>
          <a:solidFill>
            <a:srgbClr val="D7E9FA"/>
          </a:solidFill>
        </p:spPr>
      </p:sp>
      <p:sp>
        <p:nvSpPr>
          <p:cNvPr id="12" name="AutoShape 12"/>
          <p:cNvSpPr/>
          <p:nvPr/>
        </p:nvSpPr>
        <p:spPr>
          <a:xfrm>
            <a:off x="7732894" y="6461075"/>
            <a:ext cx="2327633" cy="2335972"/>
          </a:xfrm>
          <a:prstGeom prst="rect">
            <a:avLst/>
          </a:prstGeom>
          <a:solidFill>
            <a:srgbClr val="D7E9FA"/>
          </a:solidFill>
        </p:spPr>
      </p:sp>
      <p:grpSp>
        <p:nvGrpSpPr>
          <p:cNvPr id="13" name="Group 13"/>
          <p:cNvGrpSpPr/>
          <p:nvPr/>
        </p:nvGrpSpPr>
        <p:grpSpPr>
          <a:xfrm>
            <a:off x="10256671" y="1333324"/>
            <a:ext cx="7182088" cy="1975468"/>
            <a:chOff x="0" y="-47625"/>
            <a:chExt cx="9576117" cy="2633957"/>
          </a:xfrm>
        </p:grpSpPr>
        <p:sp>
          <p:nvSpPr>
            <p:cNvPr id="14" name="TextBox 14"/>
            <p:cNvSpPr txBox="1"/>
            <p:nvPr/>
          </p:nvSpPr>
          <p:spPr>
            <a:xfrm>
              <a:off x="0" y="675405"/>
              <a:ext cx="9576117" cy="1910927"/>
            </a:xfrm>
            <a:prstGeom prst="rect">
              <a:avLst/>
            </a:prstGeom>
          </p:spPr>
          <p:txBody>
            <a:bodyPr lIns="0" tIns="0" rIns="0" bIns="0" rtlCol="0" anchor="t">
              <a:spAutoFit/>
            </a:bodyPr>
            <a:lstStyle/>
            <a:p>
              <a:pPr>
                <a:lnSpc>
                  <a:spcPts val="2519"/>
                </a:lnSpc>
              </a:pPr>
              <a:r>
                <a:rPr lang="en-US" sz="1799">
                  <a:solidFill>
                    <a:srgbClr val="311A57"/>
                  </a:solidFill>
                  <a:latin typeface="Signika" panose="020B0604020202020204" charset="0"/>
                </a:rPr>
                <a:t>Foster Awareness &amp; Culture Change </a:t>
              </a:r>
            </a:p>
            <a:p>
              <a:pPr>
                <a:lnSpc>
                  <a:spcPts val="2239"/>
                </a:lnSpc>
              </a:pPr>
              <a:r>
                <a:rPr lang="en-US" sz="1600">
                  <a:solidFill>
                    <a:srgbClr val="311A57"/>
                  </a:solidFill>
                  <a:latin typeface="Signika" panose="020B0604020202020204" charset="0"/>
                </a:rPr>
                <a:t>Create a trauma informed culture of awareness, knowledge, care, safety, and </a:t>
              </a:r>
            </a:p>
            <a:p>
              <a:pPr>
                <a:lnSpc>
                  <a:spcPts val="2239"/>
                </a:lnSpc>
              </a:pPr>
              <a:r>
                <a:rPr lang="en-US" sz="1600">
                  <a:solidFill>
                    <a:srgbClr val="311A57"/>
                  </a:solidFill>
                  <a:latin typeface="Signika" panose="020B0604020202020204" charset="0"/>
                </a:rPr>
                <a:t>connection in the entire community (with neighborhood as the centers) and within </a:t>
              </a:r>
            </a:p>
            <a:p>
              <a:pPr>
                <a:lnSpc>
                  <a:spcPts val="2239"/>
                </a:lnSpc>
              </a:pPr>
              <a:r>
                <a:rPr lang="en-US" sz="1600">
                  <a:solidFill>
                    <a:srgbClr val="311A57"/>
                  </a:solidFill>
                  <a:latin typeface="Signika" panose="020B0604020202020204" charset="0"/>
                </a:rPr>
                <a:t>provider agencies to bring about education, resolution, and healing of trauma </a:t>
              </a:r>
            </a:p>
            <a:p>
              <a:pPr>
                <a:lnSpc>
                  <a:spcPts val="2240"/>
                </a:lnSpc>
              </a:pPr>
              <a:r>
                <a:rPr lang="en-US" sz="1600">
                  <a:solidFill>
                    <a:srgbClr val="311A57"/>
                  </a:solidFill>
                  <a:latin typeface="Signika" panose="020B0604020202020204" charset="0"/>
                </a:rPr>
                <a:t>through messaging and the delivery of customized training to all sectors. </a:t>
              </a:r>
            </a:p>
          </p:txBody>
        </p:sp>
        <p:sp>
          <p:nvSpPr>
            <p:cNvPr id="15" name="TextBox 15"/>
            <p:cNvSpPr txBox="1"/>
            <p:nvPr/>
          </p:nvSpPr>
          <p:spPr>
            <a:xfrm>
              <a:off x="0" y="-47625"/>
              <a:ext cx="9576117" cy="504583"/>
            </a:xfrm>
            <a:prstGeom prst="rect">
              <a:avLst/>
            </a:prstGeom>
          </p:spPr>
          <p:txBody>
            <a:bodyPr lIns="0" tIns="0" rIns="0" bIns="0" rtlCol="0" anchor="t">
              <a:spAutoFit/>
            </a:bodyPr>
            <a:lstStyle/>
            <a:p>
              <a:pPr algn="l">
                <a:lnSpc>
                  <a:spcPts val="3079"/>
                </a:lnSpc>
              </a:pPr>
              <a:r>
                <a:rPr lang="en-US" sz="2200" spc="131">
                  <a:solidFill>
                    <a:srgbClr val="311A57"/>
                  </a:solidFill>
                  <a:latin typeface="Signika" panose="020B0604020202020204" charset="0"/>
                </a:rPr>
                <a:t>OBJECTIVE 1</a:t>
              </a: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69743" y="1693370"/>
            <a:ext cx="1453935" cy="140668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52399" y="4188916"/>
            <a:ext cx="1488624" cy="151321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14448" y="6751864"/>
            <a:ext cx="1509230" cy="1534160"/>
          </a:xfrm>
          <a:prstGeom prst="rect">
            <a:avLst/>
          </a:prstGeom>
        </p:spPr>
      </p:pic>
      <p:sp>
        <p:nvSpPr>
          <p:cNvPr id="19" name="TextBox 19"/>
          <p:cNvSpPr txBox="1"/>
          <p:nvPr/>
        </p:nvSpPr>
        <p:spPr>
          <a:xfrm>
            <a:off x="10256671" y="7237004"/>
            <a:ext cx="7182088" cy="1156970"/>
          </a:xfrm>
          <a:prstGeom prst="rect">
            <a:avLst/>
          </a:prstGeom>
        </p:spPr>
        <p:txBody>
          <a:bodyPr lIns="0" tIns="0" rIns="0" bIns="0" rtlCol="0" anchor="t">
            <a:spAutoFit/>
          </a:bodyPr>
          <a:lstStyle/>
          <a:p>
            <a:pPr>
              <a:lnSpc>
                <a:spcPts val="2519"/>
              </a:lnSpc>
            </a:pPr>
            <a:r>
              <a:rPr lang="en-US" sz="1800">
                <a:solidFill>
                  <a:srgbClr val="311A57"/>
                </a:solidFill>
                <a:latin typeface="Signika" panose="020B0604020202020204" charset="0"/>
              </a:rPr>
              <a:t>Nurture Learning Communities </a:t>
            </a:r>
          </a:p>
          <a:p>
            <a:pPr>
              <a:lnSpc>
                <a:spcPts val="2240"/>
              </a:lnSpc>
            </a:pPr>
            <a:r>
              <a:rPr lang="en-US" sz="1600">
                <a:solidFill>
                  <a:srgbClr val="311A57"/>
                </a:solidFill>
                <a:latin typeface="Signika" panose="020B0604020202020204" charset="0"/>
              </a:rPr>
              <a:t>Strengthen and widen networks among community members with neighborhoods as the center and engage with professionals from all sectors to share resources, with research around Trauma Informed best practices as the core work.</a:t>
            </a:r>
          </a:p>
        </p:txBody>
      </p:sp>
      <p:grpSp>
        <p:nvGrpSpPr>
          <p:cNvPr id="20" name="Group 20"/>
          <p:cNvGrpSpPr/>
          <p:nvPr/>
        </p:nvGrpSpPr>
        <p:grpSpPr>
          <a:xfrm>
            <a:off x="10256671" y="3936620"/>
            <a:ext cx="7182088" cy="1689718"/>
            <a:chOff x="0" y="-47625"/>
            <a:chExt cx="9576117" cy="2252957"/>
          </a:xfrm>
        </p:grpSpPr>
        <p:sp>
          <p:nvSpPr>
            <p:cNvPr id="21" name="TextBox 21"/>
            <p:cNvSpPr txBox="1"/>
            <p:nvPr/>
          </p:nvSpPr>
          <p:spPr>
            <a:xfrm>
              <a:off x="0" y="675405"/>
              <a:ext cx="9576117" cy="1529927"/>
            </a:xfrm>
            <a:prstGeom prst="rect">
              <a:avLst/>
            </a:prstGeom>
          </p:spPr>
          <p:txBody>
            <a:bodyPr lIns="0" tIns="0" rIns="0" bIns="0" rtlCol="0" anchor="t">
              <a:spAutoFit/>
            </a:bodyPr>
            <a:lstStyle/>
            <a:p>
              <a:pPr>
                <a:lnSpc>
                  <a:spcPts val="2519"/>
                </a:lnSpc>
              </a:pPr>
              <a:r>
                <a:rPr lang="en-US" sz="1800">
                  <a:solidFill>
                    <a:srgbClr val="311A57"/>
                  </a:solidFill>
                  <a:latin typeface="Signika" panose="020B0604020202020204" charset="0"/>
                </a:rPr>
                <a:t>Prevent and Reduce ACEs and Trauma </a:t>
              </a:r>
            </a:p>
            <a:p>
              <a:pPr>
                <a:lnSpc>
                  <a:spcPts val="2240"/>
                </a:lnSpc>
              </a:pPr>
              <a:r>
                <a:rPr lang="en-US" sz="1600">
                  <a:solidFill>
                    <a:srgbClr val="311A57"/>
                  </a:solidFill>
                  <a:latin typeface="Signika" panose="020B0604020202020204" charset="0"/>
                </a:rPr>
                <a:t>Deliver trauma responsive interventions through systemically integrated networks of Prevention, Intervention and Treatment services that will prevent and reduce trauma and ACEs including evaluation activities with measured outcomes. </a:t>
              </a:r>
            </a:p>
          </p:txBody>
        </p:sp>
        <p:sp>
          <p:nvSpPr>
            <p:cNvPr id="22" name="TextBox 22"/>
            <p:cNvSpPr txBox="1"/>
            <p:nvPr/>
          </p:nvSpPr>
          <p:spPr>
            <a:xfrm>
              <a:off x="0" y="-47625"/>
              <a:ext cx="9576117" cy="504583"/>
            </a:xfrm>
            <a:prstGeom prst="rect">
              <a:avLst/>
            </a:prstGeom>
          </p:spPr>
          <p:txBody>
            <a:bodyPr lIns="0" tIns="0" rIns="0" bIns="0" rtlCol="0" anchor="t">
              <a:spAutoFit/>
            </a:bodyPr>
            <a:lstStyle/>
            <a:p>
              <a:pPr algn="l">
                <a:lnSpc>
                  <a:spcPts val="3079"/>
                </a:lnSpc>
              </a:pPr>
              <a:r>
                <a:rPr lang="en-US" sz="2200" spc="131">
                  <a:solidFill>
                    <a:srgbClr val="311A57"/>
                  </a:solidFill>
                  <a:latin typeface="Signika" panose="020B0604020202020204" charset="0"/>
                </a:rPr>
                <a:t>OBJECTIVE 2</a:t>
              </a:r>
            </a:p>
          </p:txBody>
        </p:sp>
      </p:grpSp>
      <p:sp>
        <p:nvSpPr>
          <p:cNvPr id="23" name="TextBox 23"/>
          <p:cNvSpPr txBox="1"/>
          <p:nvPr/>
        </p:nvSpPr>
        <p:spPr>
          <a:xfrm>
            <a:off x="10256671" y="6704239"/>
            <a:ext cx="4995074" cy="380365"/>
          </a:xfrm>
          <a:prstGeom prst="rect">
            <a:avLst/>
          </a:prstGeom>
        </p:spPr>
        <p:txBody>
          <a:bodyPr lIns="0" tIns="0" rIns="0" bIns="0" rtlCol="0" anchor="t">
            <a:spAutoFit/>
          </a:bodyPr>
          <a:lstStyle/>
          <a:p>
            <a:pPr algn="l">
              <a:lnSpc>
                <a:spcPts val="3079"/>
              </a:lnSpc>
            </a:pPr>
            <a:r>
              <a:rPr lang="en-US" sz="2200" spc="131">
                <a:solidFill>
                  <a:srgbClr val="311A57"/>
                </a:solidFill>
                <a:latin typeface="Signika" panose="020B0604020202020204" charset="0"/>
              </a:rPr>
              <a:t>OBJECTIVE 3</a:t>
            </a:r>
          </a:p>
        </p:txBody>
      </p:sp>
      <p:sp>
        <p:nvSpPr>
          <p:cNvPr id="24" name="TextBox 24"/>
          <p:cNvSpPr txBox="1"/>
          <p:nvPr/>
        </p:nvSpPr>
        <p:spPr>
          <a:xfrm>
            <a:off x="1028700" y="9645967"/>
            <a:ext cx="6704194" cy="312420"/>
          </a:xfrm>
          <a:prstGeom prst="rect">
            <a:avLst/>
          </a:prstGeom>
        </p:spPr>
        <p:txBody>
          <a:bodyPr lIns="0" tIns="0" rIns="0" bIns="0" rtlCol="0" anchor="t">
            <a:spAutoFit/>
          </a:bodyPr>
          <a:lstStyle/>
          <a:p>
            <a:pPr marL="0" lvl="0" indent="0" algn="l">
              <a:lnSpc>
                <a:spcPts val="2520"/>
              </a:lnSpc>
              <a:spcBef>
                <a:spcPct val="0"/>
              </a:spcBef>
            </a:pPr>
            <a:r>
              <a:rPr lang="en-US" sz="1800" spc="36">
                <a:solidFill>
                  <a:srgbClr val="FFFFFF"/>
                </a:solidFill>
                <a:latin typeface="Signika" panose="020B0604020202020204" charset="0"/>
              </a:rPr>
              <a:t>Presented By Callie Lackey | Connect for Hope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96189" y="7634259"/>
            <a:ext cx="337526" cy="3375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6189" y="8249415"/>
            <a:ext cx="337526" cy="265111"/>
          </a:xfrm>
          <a:prstGeom prst="rect">
            <a:avLst/>
          </a:prstGeom>
        </p:spPr>
      </p:pic>
      <p:grpSp>
        <p:nvGrpSpPr>
          <p:cNvPr id="4" name="Group 4"/>
          <p:cNvGrpSpPr/>
          <p:nvPr/>
        </p:nvGrpSpPr>
        <p:grpSpPr>
          <a:xfrm>
            <a:off x="11196189" y="1748056"/>
            <a:ext cx="5162106" cy="3021344"/>
            <a:chOff x="0" y="0"/>
            <a:chExt cx="6882808" cy="4028459"/>
          </a:xfrm>
        </p:grpSpPr>
        <p:sp>
          <p:nvSpPr>
            <p:cNvPr id="5" name="AutoShape 5"/>
            <p:cNvSpPr/>
            <p:nvPr/>
          </p:nvSpPr>
          <p:spPr>
            <a:xfrm>
              <a:off x="0" y="0"/>
              <a:ext cx="4197060" cy="0"/>
            </a:xfrm>
            <a:prstGeom prst="line">
              <a:avLst/>
            </a:prstGeom>
            <a:ln w="203200" cap="flat">
              <a:solidFill>
                <a:srgbClr val="311A57"/>
              </a:solidFill>
              <a:prstDash val="solid"/>
              <a:headEnd type="none" w="sm" len="sm"/>
              <a:tailEnd type="none" w="sm" len="sm"/>
            </a:ln>
          </p:spPr>
        </p:sp>
        <p:sp>
          <p:nvSpPr>
            <p:cNvPr id="6" name="AutoShape 6"/>
            <p:cNvSpPr/>
            <p:nvPr/>
          </p:nvSpPr>
          <p:spPr>
            <a:xfrm>
              <a:off x="0" y="1901674"/>
              <a:ext cx="4197060" cy="0"/>
            </a:xfrm>
            <a:prstGeom prst="line">
              <a:avLst/>
            </a:prstGeom>
            <a:ln w="38100" cap="flat">
              <a:solidFill>
                <a:srgbClr val="311A57"/>
              </a:solidFill>
              <a:prstDash val="solid"/>
              <a:headEnd type="none" w="sm" len="sm"/>
              <a:tailEnd type="none" w="sm" len="sm"/>
            </a:ln>
          </p:spPr>
        </p:sp>
        <p:sp>
          <p:nvSpPr>
            <p:cNvPr id="7" name="TextBox 7"/>
            <p:cNvSpPr txBox="1"/>
            <p:nvPr/>
          </p:nvSpPr>
          <p:spPr>
            <a:xfrm>
              <a:off x="0" y="483568"/>
              <a:ext cx="6882808" cy="1203064"/>
            </a:xfrm>
            <a:prstGeom prst="rect">
              <a:avLst/>
            </a:prstGeom>
          </p:spPr>
          <p:txBody>
            <a:bodyPr lIns="0" tIns="0" rIns="0" bIns="0" rtlCol="0" anchor="t">
              <a:spAutoFit/>
            </a:bodyPr>
            <a:lstStyle/>
            <a:p>
              <a:pPr>
                <a:lnSpc>
                  <a:spcPts val="6806"/>
                </a:lnSpc>
              </a:pPr>
              <a:r>
                <a:rPr lang="en-US" sz="6806">
                  <a:solidFill>
                    <a:srgbClr val="311A57"/>
                  </a:solidFill>
                  <a:latin typeface="Signika" panose="020B0604020202020204" charset="0"/>
                </a:rPr>
                <a:t>Contact</a:t>
              </a:r>
            </a:p>
          </p:txBody>
        </p:sp>
        <p:sp>
          <p:nvSpPr>
            <p:cNvPr id="8" name="TextBox 8"/>
            <p:cNvSpPr txBox="1"/>
            <p:nvPr/>
          </p:nvSpPr>
          <p:spPr>
            <a:xfrm>
              <a:off x="0" y="2463758"/>
              <a:ext cx="6726199" cy="1564701"/>
            </a:xfrm>
            <a:prstGeom prst="rect">
              <a:avLst/>
            </a:prstGeom>
          </p:spPr>
          <p:txBody>
            <a:bodyPr lIns="0" tIns="0" rIns="0" bIns="0" rtlCol="0" anchor="t">
              <a:spAutoFit/>
            </a:bodyPr>
            <a:lstStyle/>
            <a:p>
              <a:pPr>
                <a:lnSpc>
                  <a:spcPts val="3079"/>
                </a:lnSpc>
                <a:spcBef>
                  <a:spcPct val="0"/>
                </a:spcBef>
              </a:pPr>
              <a:r>
                <a:rPr lang="en-US" sz="2200">
                  <a:solidFill>
                    <a:srgbClr val="311A57"/>
                  </a:solidFill>
                  <a:latin typeface="Signika" panose="020B0604020202020204" charset="0"/>
                </a:rPr>
                <a:t>We thank you for your continued support in our efforts to building a Trauma Informed Jacksonville. </a:t>
              </a:r>
            </a:p>
          </p:txBody>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37579" y="8721815"/>
            <a:ext cx="454746" cy="454746"/>
          </a:xfrm>
          <a:prstGeom prst="rect">
            <a:avLst/>
          </a:prstGeom>
        </p:spPr>
      </p:pic>
      <p:sp>
        <p:nvSpPr>
          <p:cNvPr id="10" name="TextBox 10"/>
          <p:cNvSpPr txBox="1"/>
          <p:nvPr/>
        </p:nvSpPr>
        <p:spPr>
          <a:xfrm>
            <a:off x="11801863" y="7457093"/>
            <a:ext cx="4623577" cy="1672590"/>
          </a:xfrm>
          <a:prstGeom prst="rect">
            <a:avLst/>
          </a:prstGeom>
        </p:spPr>
        <p:txBody>
          <a:bodyPr lIns="0" tIns="0" rIns="0" bIns="0" rtlCol="0" anchor="t">
            <a:spAutoFit/>
          </a:bodyPr>
          <a:lstStyle/>
          <a:p>
            <a:pPr>
              <a:lnSpc>
                <a:spcPts val="4500"/>
              </a:lnSpc>
            </a:pPr>
            <a:r>
              <a:rPr lang="en-US" sz="2400" dirty="0">
                <a:solidFill>
                  <a:srgbClr val="311A57"/>
                </a:solidFill>
                <a:latin typeface="Signika" panose="020B0604020202020204" charset="0"/>
              </a:rPr>
              <a:t>www.hopestreetinc.com</a:t>
            </a:r>
          </a:p>
          <a:p>
            <a:pPr>
              <a:lnSpc>
                <a:spcPts val="4499"/>
              </a:lnSpc>
            </a:pPr>
            <a:r>
              <a:rPr lang="en-US" sz="2500" dirty="0">
                <a:solidFill>
                  <a:srgbClr val="311A57"/>
                </a:solidFill>
                <a:latin typeface="Signika" panose="020B0604020202020204" charset="0"/>
              </a:rPr>
              <a:t>info@hopestreetinc.com</a:t>
            </a:r>
          </a:p>
          <a:p>
            <a:pPr>
              <a:lnSpc>
                <a:spcPts val="4500"/>
              </a:lnSpc>
            </a:pPr>
            <a:r>
              <a:rPr lang="en-US" sz="2500" dirty="0">
                <a:solidFill>
                  <a:srgbClr val="311A57"/>
                </a:solidFill>
                <a:latin typeface="Signika" panose="020B0604020202020204" charset="0"/>
              </a:rPr>
              <a:t>@hopestreetinc</a:t>
            </a:r>
          </a:p>
        </p:txBody>
      </p:sp>
      <p:sp>
        <p:nvSpPr>
          <p:cNvPr id="11" name="TextBox 11"/>
          <p:cNvSpPr txBox="1"/>
          <p:nvPr/>
        </p:nvSpPr>
        <p:spPr>
          <a:xfrm>
            <a:off x="11196189" y="5435354"/>
            <a:ext cx="5229251" cy="1774332"/>
          </a:xfrm>
          <a:prstGeom prst="rect">
            <a:avLst/>
          </a:prstGeom>
        </p:spPr>
        <p:txBody>
          <a:bodyPr lIns="0" tIns="0" rIns="0" bIns="0" rtlCol="0" anchor="t">
            <a:spAutoFit/>
          </a:bodyPr>
          <a:lstStyle/>
          <a:p>
            <a:pPr>
              <a:lnSpc>
                <a:spcPts val="3499"/>
              </a:lnSpc>
            </a:pPr>
            <a:r>
              <a:rPr lang="en-US" sz="2500">
                <a:solidFill>
                  <a:srgbClr val="311A57"/>
                </a:solidFill>
                <a:latin typeface="Signika" panose="020B0604020202020204" charset="0"/>
              </a:rPr>
              <a:t>Hope Street, Inc.</a:t>
            </a:r>
          </a:p>
          <a:p>
            <a:pPr>
              <a:lnSpc>
                <a:spcPts val="3499"/>
              </a:lnSpc>
            </a:pPr>
            <a:r>
              <a:rPr lang="en-US" sz="2499">
                <a:solidFill>
                  <a:srgbClr val="311A57"/>
                </a:solidFill>
                <a:latin typeface="Signika" panose="020B0604020202020204" charset="0"/>
              </a:rPr>
              <a:t>P.O. Box 50154</a:t>
            </a:r>
          </a:p>
          <a:p>
            <a:pPr>
              <a:lnSpc>
                <a:spcPts val="3500"/>
              </a:lnSpc>
            </a:pPr>
            <a:r>
              <a:rPr lang="en-US" sz="2499">
                <a:solidFill>
                  <a:srgbClr val="311A57"/>
                </a:solidFill>
                <a:latin typeface="Signika" panose="020B0604020202020204" charset="0"/>
              </a:rPr>
              <a:t>Jacksonviile, FL 32240</a:t>
            </a:r>
          </a:p>
          <a:p>
            <a:pPr>
              <a:lnSpc>
                <a:spcPts val="3500"/>
              </a:lnSpc>
              <a:spcBef>
                <a:spcPct val="0"/>
              </a:spcBef>
            </a:pPr>
            <a:r>
              <a:rPr lang="en-US" sz="2500">
                <a:solidFill>
                  <a:srgbClr val="311A57"/>
                </a:solidFill>
                <a:latin typeface="Signika" panose="020B0604020202020204" charset="0"/>
              </a:rPr>
              <a:t>904-373-8029</a:t>
            </a:r>
          </a:p>
        </p:txBody>
      </p:sp>
      <p:pic>
        <p:nvPicPr>
          <p:cNvPr id="12" name="Picture 12"/>
          <p:cNvPicPr>
            <a:picLocks noChangeAspect="1"/>
          </p:cNvPicPr>
          <p:nvPr/>
        </p:nvPicPr>
        <p:blipFill>
          <a:blip r:embed="rId8"/>
          <a:srcRect/>
          <a:stretch>
            <a:fillRect/>
          </a:stretch>
        </p:blipFill>
        <p:spPr>
          <a:xfrm>
            <a:off x="1028700" y="1748056"/>
            <a:ext cx="3390368" cy="20483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1085</Words>
  <Application>Microsoft Office PowerPoint</Application>
  <PresentationFormat>Custom</PresentationFormat>
  <Paragraphs>134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Signika</vt:lpstr>
      <vt:lpstr>HK Grotesk Light</vt:lpstr>
      <vt:lpstr>HK Grotesk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 Board Presentation _ Hope Street</dc:title>
  <dc:creator>passj</dc:creator>
  <cp:lastModifiedBy>Callie Lackey</cp:lastModifiedBy>
  <cp:revision>15</cp:revision>
  <dcterms:created xsi:type="dcterms:W3CDTF">2006-08-16T00:00:00Z</dcterms:created>
  <dcterms:modified xsi:type="dcterms:W3CDTF">2021-06-25T18:56:28Z</dcterms:modified>
  <dc:identifier>DAEiUN_cZ-4</dc:identifier>
</cp:coreProperties>
</file>